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9" r:id="rId1"/>
  </p:sldMasterIdLst>
  <p:notesMasterIdLst>
    <p:notesMasterId r:id="rId81"/>
  </p:notesMasterIdLst>
  <p:handoutMasterIdLst>
    <p:handoutMasterId r:id="rId82"/>
  </p:handoutMasterIdLst>
  <p:sldIdLst>
    <p:sldId id="256" r:id="rId2"/>
    <p:sldId id="741" r:id="rId3"/>
    <p:sldId id="740" r:id="rId4"/>
    <p:sldId id="742" r:id="rId5"/>
    <p:sldId id="744" r:id="rId6"/>
    <p:sldId id="768" r:id="rId7"/>
    <p:sldId id="769" r:id="rId8"/>
    <p:sldId id="770" r:id="rId9"/>
    <p:sldId id="750" r:id="rId10"/>
    <p:sldId id="800" r:id="rId11"/>
    <p:sldId id="752" r:id="rId12"/>
    <p:sldId id="801" r:id="rId13"/>
    <p:sldId id="753" r:id="rId14"/>
    <p:sldId id="802" r:id="rId15"/>
    <p:sldId id="772" r:id="rId16"/>
    <p:sldId id="803" r:id="rId17"/>
    <p:sldId id="754" r:id="rId18"/>
    <p:sldId id="771" r:id="rId19"/>
    <p:sldId id="756" r:id="rId20"/>
    <p:sldId id="781" r:id="rId21"/>
    <p:sldId id="782" r:id="rId22"/>
    <p:sldId id="790" r:id="rId23"/>
    <p:sldId id="789" r:id="rId24"/>
    <p:sldId id="788" r:id="rId25"/>
    <p:sldId id="787" r:id="rId26"/>
    <p:sldId id="786" r:id="rId27"/>
    <p:sldId id="785" r:id="rId28"/>
    <p:sldId id="792" r:id="rId29"/>
    <p:sldId id="794" r:id="rId30"/>
    <p:sldId id="793" r:id="rId31"/>
    <p:sldId id="797" r:id="rId32"/>
    <p:sldId id="796" r:id="rId33"/>
    <p:sldId id="795" r:id="rId34"/>
    <p:sldId id="822" r:id="rId35"/>
    <p:sldId id="805" r:id="rId36"/>
    <p:sldId id="806" r:id="rId37"/>
    <p:sldId id="807" r:id="rId38"/>
    <p:sldId id="808" r:id="rId39"/>
    <p:sldId id="809" r:id="rId40"/>
    <p:sldId id="810" r:id="rId41"/>
    <p:sldId id="773" r:id="rId42"/>
    <p:sldId id="761" r:id="rId43"/>
    <p:sldId id="774" r:id="rId44"/>
    <p:sldId id="811" r:id="rId45"/>
    <p:sldId id="775" r:id="rId46"/>
    <p:sldId id="776" r:id="rId47"/>
    <p:sldId id="777" r:id="rId48"/>
    <p:sldId id="812" r:id="rId49"/>
    <p:sldId id="813" r:id="rId50"/>
    <p:sldId id="778" r:id="rId51"/>
    <p:sldId id="779" r:id="rId52"/>
    <p:sldId id="814" r:id="rId53"/>
    <p:sldId id="815" r:id="rId54"/>
    <p:sldId id="816" r:id="rId55"/>
    <p:sldId id="817" r:id="rId56"/>
    <p:sldId id="831" r:id="rId57"/>
    <p:sldId id="825" r:id="rId58"/>
    <p:sldId id="826" r:id="rId59"/>
    <p:sldId id="827" r:id="rId60"/>
    <p:sldId id="828" r:id="rId61"/>
    <p:sldId id="829" r:id="rId62"/>
    <p:sldId id="830" r:id="rId63"/>
    <p:sldId id="832" r:id="rId64"/>
    <p:sldId id="833" r:id="rId65"/>
    <p:sldId id="834" r:id="rId66"/>
    <p:sldId id="835" r:id="rId67"/>
    <p:sldId id="836" r:id="rId68"/>
    <p:sldId id="837" r:id="rId69"/>
    <p:sldId id="838" r:id="rId70"/>
    <p:sldId id="839" r:id="rId71"/>
    <p:sldId id="840" r:id="rId72"/>
    <p:sldId id="841" r:id="rId73"/>
    <p:sldId id="842" r:id="rId74"/>
    <p:sldId id="821" r:id="rId75"/>
    <p:sldId id="843" r:id="rId76"/>
    <p:sldId id="824" r:id="rId77"/>
    <p:sldId id="823" r:id="rId78"/>
    <p:sldId id="759" r:id="rId79"/>
    <p:sldId id="760" r:id="rId80"/>
  </p:sldIdLst>
  <p:sldSz cx="9144000" cy="6858000" type="screen4x3"/>
  <p:notesSz cx="7315200" cy="9601200"/>
  <p:defaultTextStyle>
    <a:defPPr>
      <a:defRPr lang="en-US"/>
    </a:defPPr>
    <a:lvl1pPr algn="l" rtl="0" eaLnBrk="0" fontAlgn="base" hangingPunct="0">
      <a:lnSpc>
        <a:spcPct val="90000"/>
      </a:lnSpc>
      <a:spcBef>
        <a:spcPct val="0"/>
      </a:spcBef>
      <a:spcAft>
        <a:spcPct val="0"/>
      </a:spcAft>
      <a:defRPr sz="1600" b="1" kern="1200">
        <a:solidFill>
          <a:schemeClr val="tx2"/>
        </a:solidFill>
        <a:latin typeface="Comic Sans MS" charset="0"/>
        <a:ea typeface="+mn-ea"/>
        <a:cs typeface="+mn-cs"/>
      </a:defRPr>
    </a:lvl1pPr>
    <a:lvl2pPr marL="457200" algn="l" rtl="0" eaLnBrk="0" fontAlgn="base" hangingPunct="0">
      <a:lnSpc>
        <a:spcPct val="90000"/>
      </a:lnSpc>
      <a:spcBef>
        <a:spcPct val="0"/>
      </a:spcBef>
      <a:spcAft>
        <a:spcPct val="0"/>
      </a:spcAft>
      <a:defRPr sz="1600" b="1" kern="1200">
        <a:solidFill>
          <a:schemeClr val="tx2"/>
        </a:solidFill>
        <a:latin typeface="Comic Sans MS" charset="0"/>
        <a:ea typeface="+mn-ea"/>
        <a:cs typeface="+mn-cs"/>
      </a:defRPr>
    </a:lvl2pPr>
    <a:lvl3pPr marL="914400" algn="l" rtl="0" eaLnBrk="0" fontAlgn="base" hangingPunct="0">
      <a:lnSpc>
        <a:spcPct val="90000"/>
      </a:lnSpc>
      <a:spcBef>
        <a:spcPct val="0"/>
      </a:spcBef>
      <a:spcAft>
        <a:spcPct val="0"/>
      </a:spcAft>
      <a:defRPr sz="1600" b="1" kern="1200">
        <a:solidFill>
          <a:schemeClr val="tx2"/>
        </a:solidFill>
        <a:latin typeface="Comic Sans MS" charset="0"/>
        <a:ea typeface="+mn-ea"/>
        <a:cs typeface="+mn-cs"/>
      </a:defRPr>
    </a:lvl3pPr>
    <a:lvl4pPr marL="1371600" algn="l" rtl="0" eaLnBrk="0" fontAlgn="base" hangingPunct="0">
      <a:lnSpc>
        <a:spcPct val="90000"/>
      </a:lnSpc>
      <a:spcBef>
        <a:spcPct val="0"/>
      </a:spcBef>
      <a:spcAft>
        <a:spcPct val="0"/>
      </a:spcAft>
      <a:defRPr sz="1600" b="1" kern="1200">
        <a:solidFill>
          <a:schemeClr val="tx2"/>
        </a:solidFill>
        <a:latin typeface="Comic Sans MS" charset="0"/>
        <a:ea typeface="+mn-ea"/>
        <a:cs typeface="+mn-cs"/>
      </a:defRPr>
    </a:lvl4pPr>
    <a:lvl5pPr marL="1828800" algn="l" rtl="0" eaLnBrk="0" fontAlgn="base" hangingPunct="0">
      <a:lnSpc>
        <a:spcPct val="90000"/>
      </a:lnSpc>
      <a:spcBef>
        <a:spcPct val="0"/>
      </a:spcBef>
      <a:spcAft>
        <a:spcPct val="0"/>
      </a:spcAft>
      <a:defRPr sz="1600" b="1" kern="1200">
        <a:solidFill>
          <a:schemeClr val="tx2"/>
        </a:solidFill>
        <a:latin typeface="Comic Sans MS" charset="0"/>
        <a:ea typeface="+mn-ea"/>
        <a:cs typeface="+mn-cs"/>
      </a:defRPr>
    </a:lvl5pPr>
    <a:lvl6pPr marL="2286000" algn="l" defTabSz="457200" rtl="0" eaLnBrk="1" latinLnBrk="0" hangingPunct="1">
      <a:defRPr sz="1600" b="1" kern="1200">
        <a:solidFill>
          <a:schemeClr val="tx2"/>
        </a:solidFill>
        <a:latin typeface="Comic Sans MS" charset="0"/>
        <a:ea typeface="+mn-ea"/>
        <a:cs typeface="+mn-cs"/>
      </a:defRPr>
    </a:lvl6pPr>
    <a:lvl7pPr marL="2743200" algn="l" defTabSz="457200" rtl="0" eaLnBrk="1" latinLnBrk="0" hangingPunct="1">
      <a:defRPr sz="1600" b="1" kern="1200">
        <a:solidFill>
          <a:schemeClr val="tx2"/>
        </a:solidFill>
        <a:latin typeface="Comic Sans MS" charset="0"/>
        <a:ea typeface="+mn-ea"/>
        <a:cs typeface="+mn-cs"/>
      </a:defRPr>
    </a:lvl7pPr>
    <a:lvl8pPr marL="3200400" algn="l" defTabSz="457200" rtl="0" eaLnBrk="1" latinLnBrk="0" hangingPunct="1">
      <a:defRPr sz="1600" b="1" kern="1200">
        <a:solidFill>
          <a:schemeClr val="tx2"/>
        </a:solidFill>
        <a:latin typeface="Comic Sans MS" charset="0"/>
        <a:ea typeface="+mn-ea"/>
        <a:cs typeface="+mn-cs"/>
      </a:defRPr>
    </a:lvl8pPr>
    <a:lvl9pPr marL="3657600" algn="l" defTabSz="457200" rtl="0" eaLnBrk="1" latinLnBrk="0" hangingPunct="1">
      <a:defRPr sz="1600" b="1" kern="1200">
        <a:solidFill>
          <a:schemeClr val="tx2"/>
        </a:solidFill>
        <a:latin typeface="Comic Sans MS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 useTimings="0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66"/>
    <a:srgbClr val="00FF00"/>
    <a:srgbClr val="66FF66"/>
    <a:srgbClr val="00FF80"/>
    <a:srgbClr val="0080FF"/>
    <a:srgbClr val="004080"/>
    <a:srgbClr val="008000"/>
    <a:srgbClr val="008040"/>
    <a:srgbClr val="4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4580" autoAdjust="0"/>
    <p:restoredTop sz="92609" autoAdjust="0"/>
  </p:normalViewPr>
  <p:slideViewPr>
    <p:cSldViewPr>
      <p:cViewPr varScale="1">
        <p:scale>
          <a:sx n="88" d="100"/>
          <a:sy n="88" d="100"/>
        </p:scale>
        <p:origin x="-96" y="-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997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9" d="100"/>
        <a:sy n="89" d="100"/>
      </p:scale>
      <p:origin x="0" y="509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notesMaster" Target="notesMasters/notesMaster1.xml"/><Relationship Id="rId82" Type="http://schemas.openxmlformats.org/officeDocument/2006/relationships/handoutMaster" Target="handoutMasters/handoutMaster1.xml"/><Relationship Id="rId83" Type="http://schemas.openxmlformats.org/officeDocument/2006/relationships/printerSettings" Target="printerSettings/printerSettings1.bin"/><Relationship Id="rId84" Type="http://schemas.openxmlformats.org/officeDocument/2006/relationships/presProps" Target="presProps.xml"/><Relationship Id="rId85" Type="http://schemas.openxmlformats.org/officeDocument/2006/relationships/viewProps" Target="viewProps.xml"/><Relationship Id="rId86" Type="http://schemas.openxmlformats.org/officeDocument/2006/relationships/theme" Target="theme/theme1.xml"/><Relationship Id="rId8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6" tIns="48328" rIns="96656" bIns="48328" numCol="1" anchor="t" anchorCtr="0" compatLnSpc="1">
            <a:prstTxWarp prst="textNoShape">
              <a:avLst/>
            </a:prstTxWarp>
          </a:bodyPr>
          <a:lstStyle>
            <a:lvl1pPr defTabSz="965200">
              <a:defRPr sz="1300">
                <a:solidFill>
                  <a:schemeClr val="folHlink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4963" y="0"/>
            <a:ext cx="317023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6" tIns="48328" rIns="96656" bIns="48328" numCol="1" anchor="t" anchorCtr="0" compatLnSpc="1">
            <a:prstTxWarp prst="textNoShape">
              <a:avLst/>
            </a:prstTxWarp>
          </a:bodyPr>
          <a:lstStyle>
            <a:lvl1pPr algn="r" defTabSz="965200">
              <a:defRPr sz="1300">
                <a:solidFill>
                  <a:schemeClr val="folHlink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31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1775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6" tIns="48328" rIns="96656" bIns="48328" numCol="1" anchor="b" anchorCtr="0" compatLnSpc="1">
            <a:prstTxWarp prst="textNoShape">
              <a:avLst/>
            </a:prstTxWarp>
          </a:bodyPr>
          <a:lstStyle>
            <a:lvl1pPr defTabSz="965200">
              <a:defRPr sz="1300">
                <a:solidFill>
                  <a:schemeClr val="folHlink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31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6" tIns="48328" rIns="96656" bIns="48328" numCol="1" anchor="b" anchorCtr="0" compatLnSpc="1">
            <a:prstTxWarp prst="textNoShape">
              <a:avLst/>
            </a:prstTxWarp>
          </a:bodyPr>
          <a:lstStyle>
            <a:lvl1pPr algn="r" defTabSz="965200">
              <a:defRPr sz="1300">
                <a:solidFill>
                  <a:schemeClr val="folHlink"/>
                </a:solidFill>
              </a:defRPr>
            </a:lvl1pPr>
          </a:lstStyle>
          <a:p>
            <a:pPr>
              <a:defRPr/>
            </a:pPr>
            <a:fld id="{C45DCDD6-6B5B-0E4C-A2D5-217D863D50B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035682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200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folHlink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861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14800" y="0"/>
            <a:ext cx="3200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folHlink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43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19200" y="685800"/>
            <a:ext cx="4876800" cy="36576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861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90600" y="4572000"/>
            <a:ext cx="5334000" cy="434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861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44000"/>
            <a:ext cx="3200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folHlink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861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14800" y="9144000"/>
            <a:ext cx="3200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folHlink"/>
                </a:solidFill>
              </a:defRPr>
            </a:lvl1pPr>
          </a:lstStyle>
          <a:p>
            <a:pPr>
              <a:defRPr/>
            </a:pPr>
            <a:fld id="{BA17C50A-55AF-304D-AF49-4D87D0EE5B8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571601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D19EE33-8B10-0540-85DC-39680F391071}" type="slidenum">
              <a:rPr lang="en-US"/>
              <a:pPr/>
              <a:t>1</a:t>
            </a:fld>
            <a:endParaRPr lang="en-US"/>
          </a:p>
        </p:txBody>
      </p:sp>
      <p:sp>
        <p:nvSpPr>
          <p:cNvPr id="16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A17C50A-55AF-304D-AF49-4D87D0EE5B8D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98558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latin typeface="Arial Black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latin typeface="Arial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152400"/>
            <a:ext cx="2286000" cy="615791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0" y="152400"/>
            <a:ext cx="6705600" cy="615791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1000" y="1143000"/>
            <a:ext cx="4152900" cy="51673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6300" y="1143000"/>
            <a:ext cx="4152900" cy="51673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tx2"/>
            </a:gs>
            <a:gs pos="18000">
              <a:schemeClr val="tx1">
                <a:alpha val="53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342900" y="1143000"/>
            <a:ext cx="8458200" cy="516731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vert="horz" wrap="square" lIns="109538" tIns="52388" rIns="109538" bIns="5238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075" name="Rectangle 3"/>
          <p:cNvSpPr>
            <a:spLocks noChangeArrowheads="1"/>
          </p:cNvSpPr>
          <p:nvPr/>
        </p:nvSpPr>
        <p:spPr bwMode="auto">
          <a:xfrm>
            <a:off x="0" y="6597650"/>
            <a:ext cx="9131300" cy="2460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defRPr/>
            </a:pPr>
            <a:endParaRPr lang="en-US" dirty="0"/>
          </a:p>
        </p:txBody>
      </p:sp>
      <p:sp>
        <p:nvSpPr>
          <p:cNvPr id="3076" name="Rectangle 4"/>
          <p:cNvSpPr>
            <a:spLocks noChangeArrowheads="1"/>
          </p:cNvSpPr>
          <p:nvPr/>
        </p:nvSpPr>
        <p:spPr bwMode="auto">
          <a:xfrm>
            <a:off x="0" y="0"/>
            <a:ext cx="9123363" cy="68437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defRPr/>
            </a:pPr>
            <a:endParaRPr lang="en-US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0" y="152400"/>
            <a:ext cx="9144000" cy="8556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078" name="Rectangle 6"/>
          <p:cNvSpPr>
            <a:spLocks noChangeArrowheads="1"/>
          </p:cNvSpPr>
          <p:nvPr/>
        </p:nvSpPr>
        <p:spPr bwMode="auto">
          <a:xfrm>
            <a:off x="668338" y="538163"/>
            <a:ext cx="7721600" cy="579596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defRPr/>
            </a:pPr>
            <a:endParaRPr lang="en-US" dirty="0"/>
          </a:p>
        </p:txBody>
      </p:sp>
      <p:sp>
        <p:nvSpPr>
          <p:cNvPr id="3079" name="Rectangle 7"/>
          <p:cNvSpPr>
            <a:spLocks noChangeArrowheads="1"/>
          </p:cNvSpPr>
          <p:nvPr/>
        </p:nvSpPr>
        <p:spPr bwMode="auto">
          <a:xfrm>
            <a:off x="436563" y="365125"/>
            <a:ext cx="8201025" cy="615791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defRPr/>
            </a:pPr>
            <a:endParaRPr lang="en-US" dirty="0"/>
          </a:p>
        </p:txBody>
      </p:sp>
      <p:sp>
        <p:nvSpPr>
          <p:cNvPr id="3080" name="Rectangle 8"/>
          <p:cNvSpPr>
            <a:spLocks noChangeArrowheads="1"/>
          </p:cNvSpPr>
          <p:nvPr/>
        </p:nvSpPr>
        <p:spPr bwMode="auto">
          <a:xfrm>
            <a:off x="5045075" y="3843338"/>
            <a:ext cx="3606800" cy="267970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defRPr/>
            </a:pPr>
            <a:endParaRPr lang="en-US" dirty="0"/>
          </a:p>
        </p:txBody>
      </p:sp>
      <p:sp>
        <p:nvSpPr>
          <p:cNvPr id="3081" name="Rectangle 9"/>
          <p:cNvSpPr>
            <a:spLocks noChangeArrowheads="1"/>
          </p:cNvSpPr>
          <p:nvPr/>
        </p:nvSpPr>
        <p:spPr bwMode="auto">
          <a:xfrm>
            <a:off x="61913" y="6537325"/>
            <a:ext cx="516068" cy="259045"/>
          </a:xfrm>
          <a:prstGeom prst="rect">
            <a:avLst/>
          </a:prstGeom>
          <a:noFill/>
          <a:ln w="508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schemeClr val="tx1">
                    <a:lumMod val="65000"/>
                  </a:schemeClr>
                </a:solidFill>
                <a:latin typeface="Arial" charset="0"/>
              </a:rPr>
              <a:t> (</a:t>
            </a:r>
            <a:fld id="{DD04CCA0-76FC-0347-A04D-9E6C8EA5151B}" type="slidenum">
              <a:rPr lang="en-US" sz="1200">
                <a:solidFill>
                  <a:schemeClr val="tx1">
                    <a:lumMod val="65000"/>
                  </a:schemeClr>
                </a:solidFill>
                <a:latin typeface="Arial" charset="0"/>
              </a:rPr>
              <a:pPr>
                <a:defRPr/>
              </a:pPr>
              <a:t>‹#›</a:t>
            </a:fld>
            <a:r>
              <a:rPr lang="en-US" sz="1200" dirty="0">
                <a:solidFill>
                  <a:schemeClr val="tx1">
                    <a:lumMod val="65000"/>
                  </a:schemeClr>
                </a:solidFill>
                <a:latin typeface="Arial" charset="0"/>
              </a:rPr>
              <a:t>)</a:t>
            </a: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txStyles>
    <p:titleStyle>
      <a:lvl1pPr algn="ctr" defTabSz="1203325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100" b="1">
          <a:solidFill>
            <a:schemeClr val="accent1">
              <a:lumMod val="75000"/>
            </a:schemeClr>
          </a:solidFill>
          <a:latin typeface="Arial Black"/>
          <a:ea typeface="ＭＳ Ｐゴシック" charset="-128"/>
          <a:cs typeface="ＭＳ Ｐゴシック" charset="-128"/>
        </a:defRPr>
      </a:lvl1pPr>
      <a:lvl2pPr algn="ctr" defTabSz="1203325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100" b="1">
          <a:solidFill>
            <a:srgbClr val="0080FF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1203325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100" b="1">
          <a:solidFill>
            <a:srgbClr val="0080FF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1203325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100" b="1">
          <a:solidFill>
            <a:srgbClr val="0080FF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1203325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100" b="1">
          <a:solidFill>
            <a:srgbClr val="0080FF"/>
          </a:solidFill>
          <a:latin typeface="Arial" charset="0"/>
          <a:ea typeface="ＭＳ Ｐゴシック" charset="-128"/>
          <a:cs typeface="ＭＳ Ｐゴシック" charset="-128"/>
        </a:defRPr>
      </a:lvl5pPr>
      <a:lvl6pPr marL="457200" algn="ctr" defTabSz="1203325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100" b="1">
          <a:solidFill>
            <a:srgbClr val="0080FF"/>
          </a:solidFill>
          <a:latin typeface="Comic Sans MS" charset="0"/>
        </a:defRPr>
      </a:lvl6pPr>
      <a:lvl7pPr marL="914400" algn="ctr" defTabSz="1203325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100" b="1">
          <a:solidFill>
            <a:srgbClr val="0080FF"/>
          </a:solidFill>
          <a:latin typeface="Comic Sans MS" charset="0"/>
        </a:defRPr>
      </a:lvl7pPr>
      <a:lvl8pPr marL="1371600" algn="ctr" defTabSz="1203325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100" b="1">
          <a:solidFill>
            <a:srgbClr val="0080FF"/>
          </a:solidFill>
          <a:latin typeface="Comic Sans MS" charset="0"/>
        </a:defRPr>
      </a:lvl8pPr>
      <a:lvl9pPr marL="1828800" algn="ctr" defTabSz="1203325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100" b="1">
          <a:solidFill>
            <a:srgbClr val="0080FF"/>
          </a:solidFill>
          <a:latin typeface="Comic Sans MS" charset="0"/>
        </a:defRPr>
      </a:lvl9pPr>
    </p:titleStyle>
    <p:bodyStyle>
      <a:lvl1pPr marL="128588" indent="-128588" algn="l" defTabSz="1081088" rtl="0" eaLnBrk="1" fontAlgn="base" hangingPunct="1">
        <a:lnSpc>
          <a:spcPct val="90000"/>
        </a:lnSpc>
        <a:spcBef>
          <a:spcPct val="30000"/>
        </a:spcBef>
        <a:spcAft>
          <a:spcPct val="0"/>
        </a:spcAft>
        <a:buSzPct val="100000"/>
        <a:buChar char=" "/>
        <a:defRPr sz="2700" b="1">
          <a:solidFill>
            <a:schemeClr val="accent1">
              <a:lumMod val="75000"/>
            </a:schemeClr>
          </a:solidFill>
          <a:latin typeface="Arial"/>
          <a:ea typeface="ＭＳ Ｐゴシック" charset="-128"/>
          <a:cs typeface="ＭＳ Ｐゴシック" charset="-128"/>
        </a:defRPr>
      </a:lvl1pPr>
      <a:lvl2pPr marL="519113" indent="-276225" algn="l" defTabSz="1081088" rtl="0" eaLnBrk="1" fontAlgn="base" hangingPunct="1">
        <a:lnSpc>
          <a:spcPct val="90000"/>
        </a:lnSpc>
        <a:spcBef>
          <a:spcPct val="15000"/>
        </a:spcBef>
        <a:spcAft>
          <a:spcPct val="0"/>
        </a:spcAft>
        <a:buClrTx/>
        <a:buSzPct val="125000"/>
        <a:buFont typeface="Times" charset="0"/>
        <a:buChar char="•"/>
        <a:defRPr sz="2700" b="1">
          <a:solidFill>
            <a:schemeClr val="accent1">
              <a:lumMod val="75000"/>
            </a:schemeClr>
          </a:solidFill>
          <a:latin typeface="Arial"/>
          <a:ea typeface="ＭＳ Ｐゴシック" charset="-128"/>
        </a:defRPr>
      </a:lvl2pPr>
      <a:lvl3pPr marL="795338" indent="-269875" algn="l" defTabSz="1081088" rtl="0" eaLnBrk="1" fontAlgn="base" hangingPunct="1">
        <a:lnSpc>
          <a:spcPct val="90000"/>
        </a:lnSpc>
        <a:spcBef>
          <a:spcPct val="10000"/>
        </a:spcBef>
        <a:spcAft>
          <a:spcPct val="0"/>
        </a:spcAft>
        <a:buClrTx/>
        <a:buSzPct val="125000"/>
        <a:buChar char="-"/>
        <a:defRPr sz="2700" b="1">
          <a:solidFill>
            <a:schemeClr val="accent1">
              <a:lumMod val="75000"/>
            </a:schemeClr>
          </a:solidFill>
          <a:latin typeface="Arial"/>
          <a:ea typeface="ＭＳ Ｐゴシック" charset="-128"/>
        </a:defRPr>
      </a:lvl3pPr>
      <a:lvl4pPr marL="1825625" indent="-203200" algn="l" defTabSz="1081088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accent1">
              <a:lumMod val="75000"/>
            </a:schemeClr>
          </a:solidFill>
          <a:latin typeface="Arial"/>
          <a:ea typeface="ＭＳ Ｐゴシック" charset="-128"/>
        </a:defRPr>
      </a:lvl4pPr>
      <a:lvl5pPr marL="2371725" indent="-207963" algn="l" defTabSz="1081088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accent1">
              <a:lumMod val="75000"/>
            </a:schemeClr>
          </a:solidFill>
          <a:latin typeface="Arial"/>
          <a:ea typeface="ＭＳ Ｐゴシック" charset="-128"/>
        </a:defRPr>
      </a:lvl5pPr>
      <a:lvl6pPr marL="2828925" indent="-207963" algn="l" defTabSz="1081088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6pPr>
      <a:lvl7pPr marL="3286125" indent="-207963" algn="l" defTabSz="1081088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7pPr>
      <a:lvl8pPr marL="3743325" indent="-207963" algn="l" defTabSz="1081088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8pPr>
      <a:lvl9pPr marL="4200525" indent="-207963" algn="l" defTabSz="1081088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.jp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.jpeg"/><Relationship Id="rId3" Type="http://schemas.microsoft.com/office/2007/relationships/hdphoto" Target="../media/hdphoto2.wdp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.jp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.jp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.jp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.jp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.jpeg"/><Relationship Id="rId3" Type="http://schemas.microsoft.com/office/2007/relationships/hdphoto" Target="../media/hdphoto3.wdp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8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4" Type="http://schemas.microsoft.com/office/2007/relationships/hdphoto" Target="../media/hdphoto3.wdp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3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4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Relationship Id="rId3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6893" y="381000"/>
            <a:ext cx="9067800" cy="3048000"/>
          </a:xfrm>
        </p:spPr>
        <p:txBody>
          <a:bodyPr/>
          <a:lstStyle/>
          <a:p>
            <a:r>
              <a:rPr lang="en-US" dirty="0" smtClean="0"/>
              <a:t>When students sprint:</a:t>
            </a:r>
            <a:br>
              <a:rPr lang="en-US" dirty="0" smtClean="0"/>
            </a:br>
            <a:r>
              <a:rPr lang="en-US" dirty="0" smtClean="0"/>
              <a:t>Experiences with </a:t>
            </a:r>
            <a:br>
              <a:rPr lang="en-US" dirty="0" smtClean="0"/>
            </a:br>
            <a:r>
              <a:rPr lang="en-US" dirty="0" smtClean="0"/>
              <a:t>Athletic Software Engineering</a:t>
            </a:r>
            <a:endParaRPr lang="en-US" dirty="0"/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76200" y="3886200"/>
            <a:ext cx="8991600" cy="2514600"/>
          </a:xfrm>
        </p:spPr>
        <p:txBody>
          <a:bodyPr/>
          <a:lstStyle/>
          <a:p>
            <a:r>
              <a:rPr lang="en-US" dirty="0">
                <a:ea typeface="ＭＳ Ｐゴシック" charset="0"/>
                <a:cs typeface="Arial Rounded MT Bold"/>
              </a:rPr>
              <a:t>Philip Johnson</a:t>
            </a:r>
          </a:p>
          <a:p>
            <a:r>
              <a:rPr lang="en-US" dirty="0">
                <a:ea typeface="ＭＳ Ｐゴシック" charset="0"/>
                <a:cs typeface="Arial Rounded MT Bold"/>
              </a:rPr>
              <a:t>Collaborative Software Development Laboratory</a:t>
            </a:r>
          </a:p>
          <a:p>
            <a:r>
              <a:rPr lang="en-US" dirty="0">
                <a:ea typeface="ＭＳ Ｐゴシック" charset="0"/>
                <a:cs typeface="Arial Rounded MT Bold"/>
              </a:rPr>
              <a:t>Information and Computer Sciences</a:t>
            </a:r>
          </a:p>
          <a:p>
            <a:r>
              <a:rPr lang="en-US" dirty="0">
                <a:ea typeface="ＭＳ Ｐゴシック" charset="0"/>
                <a:cs typeface="Arial Rounded MT Bold"/>
              </a:rPr>
              <a:t>University of Hawaii</a:t>
            </a:r>
          </a:p>
          <a:p>
            <a:r>
              <a:rPr lang="en-US" dirty="0">
                <a:ea typeface="ＭＳ Ｐゴシック" charset="0"/>
                <a:cs typeface="Arial Rounded MT Bold"/>
              </a:rPr>
              <a:t>Honolulu, HI USA</a:t>
            </a:r>
          </a:p>
        </p:txBody>
      </p:sp>
    </p:spTree>
  </p:cSld>
  <p:clrMapOvr>
    <a:masterClrMapping/>
  </p:clrMapOvr>
  <p:transition xmlns:p14="http://schemas.microsoft.com/office/powerpoint/2010/main" advTm="18000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How can I create "deep" learning in my courses?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72098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Approach: Survey</a:t>
            </a:r>
            <a:r>
              <a:rPr lang="en-US" sz="3600" dirty="0"/>
              <a:t> </a:t>
            </a:r>
            <a:r>
              <a:rPr lang="en-US" sz="3600" dirty="0" smtClean="0"/>
              <a:t>text + lecture</a:t>
            </a:r>
            <a:endParaRPr lang="en-US" sz="3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914400"/>
            <a:ext cx="2682875" cy="3429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2600" y="3387663"/>
            <a:ext cx="2743200" cy="343670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7200" y="914400"/>
            <a:ext cx="2743200" cy="338589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7000" y="3352800"/>
            <a:ext cx="2571749" cy="3428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9337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7478317"/>
              </p:ext>
            </p:extLst>
          </p:nvPr>
        </p:nvGraphicFramePr>
        <p:xfrm>
          <a:off x="152400" y="1219200"/>
          <a:ext cx="8763000" cy="1702321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2921000"/>
                <a:gridCol w="2921000"/>
                <a:gridCol w="2921000"/>
              </a:tblGrid>
              <a:tr h="517161">
                <a:tc>
                  <a:txBody>
                    <a:bodyPr/>
                    <a:lstStyle/>
                    <a:p>
                      <a:r>
                        <a:rPr lang="en-US" dirty="0" smtClean="0"/>
                        <a:t>Approach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Significant strength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Significant weakness</a:t>
                      </a:r>
                      <a:endParaRPr lang="en-US" dirty="0"/>
                    </a:p>
                  </a:txBody>
                  <a:tcPr/>
                </a:tc>
              </a:tr>
              <a:tr h="1185160">
                <a:tc>
                  <a:txBody>
                    <a:bodyPr/>
                    <a:lstStyle/>
                    <a:p>
                      <a:r>
                        <a:rPr lang="en-US" dirty="0" smtClean="0"/>
                        <a:t>Survey</a:t>
                      </a:r>
                      <a:r>
                        <a:rPr lang="en-US" baseline="0" dirty="0" smtClean="0"/>
                        <a:t> + Lecture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High quality texts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Low </a:t>
                      </a:r>
                      <a:r>
                        <a:rPr lang="en-US" baseline="0" dirty="0" smtClean="0"/>
                        <a:t>engagement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970046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Approach: Community projects</a:t>
            </a:r>
            <a:endParaRPr lang="en-US" dirty="0"/>
          </a:p>
        </p:txBody>
      </p:sp>
      <p:pic>
        <p:nvPicPr>
          <p:cNvPr id="3" name="Picture 2" descr="Screen Shot 2014-07-24 at 1.12.32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0" t="3395" r="4854" b="8488"/>
          <a:stretch/>
        </p:blipFill>
        <p:spPr>
          <a:xfrm>
            <a:off x="990600" y="1142999"/>
            <a:ext cx="7162800" cy="5572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9071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3802890"/>
              </p:ext>
            </p:extLst>
          </p:nvPr>
        </p:nvGraphicFramePr>
        <p:xfrm>
          <a:off x="152400" y="1219200"/>
          <a:ext cx="8763000" cy="2887481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2921000"/>
                <a:gridCol w="2921000"/>
                <a:gridCol w="2921000"/>
              </a:tblGrid>
              <a:tr h="517161">
                <a:tc>
                  <a:txBody>
                    <a:bodyPr/>
                    <a:lstStyle/>
                    <a:p>
                      <a:r>
                        <a:rPr lang="en-US" dirty="0" smtClean="0"/>
                        <a:t>Approach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Significant strength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Significant weakness</a:t>
                      </a:r>
                      <a:endParaRPr lang="en-US" dirty="0"/>
                    </a:p>
                  </a:txBody>
                  <a:tcPr/>
                </a:tc>
              </a:tr>
              <a:tr h="1185160">
                <a:tc>
                  <a:txBody>
                    <a:bodyPr/>
                    <a:lstStyle/>
                    <a:p>
                      <a:r>
                        <a:rPr lang="en-US" dirty="0" smtClean="0"/>
                        <a:t>Survey</a:t>
                      </a:r>
                      <a:r>
                        <a:rPr lang="en-US" baseline="0" dirty="0" smtClean="0"/>
                        <a:t> + Lecture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High quality texts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Low </a:t>
                      </a:r>
                      <a:r>
                        <a:rPr lang="en-US" baseline="0" dirty="0" smtClean="0"/>
                        <a:t>engagement</a:t>
                      </a:r>
                      <a:endParaRPr lang="en-US" dirty="0"/>
                    </a:p>
                  </a:txBody>
                  <a:tcPr/>
                </a:tc>
              </a:tr>
              <a:tr h="1185160">
                <a:tc>
                  <a:txBody>
                    <a:bodyPr/>
                    <a:lstStyle/>
                    <a:p>
                      <a:r>
                        <a:rPr lang="en-US" dirty="0" smtClean="0"/>
                        <a:t>Community projects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High potential</a:t>
                      </a:r>
                      <a:r>
                        <a:rPr lang="en-US" baseline="0" dirty="0" smtClean="0"/>
                        <a:t> engagement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Variability in engagement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970046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Approach: Flipped classroom</a:t>
            </a:r>
            <a:endParaRPr lang="en-US" dirty="0"/>
          </a:p>
        </p:txBody>
      </p:sp>
      <p:pic>
        <p:nvPicPr>
          <p:cNvPr id="3" name="Picture 2" descr="Screen Shot 2014-07-24 at 1.16.52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20" t="4167" r="7184" b="9259"/>
          <a:stretch/>
        </p:blipFill>
        <p:spPr>
          <a:xfrm>
            <a:off x="2057400" y="893233"/>
            <a:ext cx="5355167" cy="5937250"/>
          </a:xfrm>
          <a:prstGeom prst="rect">
            <a:avLst/>
          </a:prstGeom>
          <a:ln>
            <a:solidFill>
              <a:schemeClr val="bg2">
                <a:lumMod val="65000"/>
                <a:lumOff val="3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3141024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5391090"/>
              </p:ext>
            </p:extLst>
          </p:nvPr>
        </p:nvGraphicFramePr>
        <p:xfrm>
          <a:off x="152400" y="1219200"/>
          <a:ext cx="8763000" cy="4072641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2921000"/>
                <a:gridCol w="2921000"/>
                <a:gridCol w="2921000"/>
              </a:tblGrid>
              <a:tr h="517161">
                <a:tc>
                  <a:txBody>
                    <a:bodyPr/>
                    <a:lstStyle/>
                    <a:p>
                      <a:r>
                        <a:rPr lang="en-US" dirty="0" smtClean="0"/>
                        <a:t>Approach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Significant strength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Significant weakness</a:t>
                      </a:r>
                      <a:endParaRPr lang="en-US" dirty="0"/>
                    </a:p>
                  </a:txBody>
                  <a:tcPr/>
                </a:tc>
              </a:tr>
              <a:tr h="1185160">
                <a:tc>
                  <a:txBody>
                    <a:bodyPr/>
                    <a:lstStyle/>
                    <a:p>
                      <a:r>
                        <a:rPr lang="en-US" dirty="0" smtClean="0"/>
                        <a:t>Survey</a:t>
                      </a:r>
                      <a:r>
                        <a:rPr lang="en-US" baseline="0" dirty="0" smtClean="0"/>
                        <a:t> + Lecture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High quality texts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Low </a:t>
                      </a:r>
                      <a:r>
                        <a:rPr lang="en-US" baseline="0" dirty="0" smtClean="0"/>
                        <a:t>engagement</a:t>
                      </a:r>
                      <a:endParaRPr lang="en-US" dirty="0"/>
                    </a:p>
                  </a:txBody>
                  <a:tcPr/>
                </a:tc>
              </a:tr>
              <a:tr h="1185160">
                <a:tc>
                  <a:txBody>
                    <a:bodyPr/>
                    <a:lstStyle/>
                    <a:p>
                      <a:r>
                        <a:rPr lang="en-US" dirty="0" smtClean="0"/>
                        <a:t>Community projects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High potential</a:t>
                      </a:r>
                      <a:r>
                        <a:rPr lang="en-US" baseline="0" dirty="0" smtClean="0"/>
                        <a:t> engagement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Variability in engagement</a:t>
                      </a:r>
                      <a:endParaRPr lang="en-US" dirty="0"/>
                    </a:p>
                  </a:txBody>
                  <a:tcPr/>
                </a:tc>
              </a:tr>
              <a:tr h="1185160">
                <a:tc>
                  <a:txBody>
                    <a:bodyPr/>
                    <a:lstStyle/>
                    <a:p>
                      <a:r>
                        <a:rPr lang="en-US" dirty="0" smtClean="0"/>
                        <a:t>Flipped classroom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"Active"</a:t>
                      </a:r>
                      <a:r>
                        <a:rPr lang="en-US" baseline="0" dirty="0" smtClean="0"/>
                        <a:t> classrooms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60</a:t>
                      </a:r>
                      <a:r>
                        <a:rPr lang="en-US" baseline="0" dirty="0" smtClean="0"/>
                        <a:t> min YouTube videos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970046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Approach: Super Metrics!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990600"/>
            <a:ext cx="8763000" cy="5438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2412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5399952"/>
              </p:ext>
            </p:extLst>
          </p:nvPr>
        </p:nvGraphicFramePr>
        <p:xfrm>
          <a:off x="152400" y="1219200"/>
          <a:ext cx="8763000" cy="5257801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2921000"/>
                <a:gridCol w="2921000"/>
                <a:gridCol w="2921000"/>
              </a:tblGrid>
              <a:tr h="517161">
                <a:tc>
                  <a:txBody>
                    <a:bodyPr/>
                    <a:lstStyle/>
                    <a:p>
                      <a:r>
                        <a:rPr lang="en-US" dirty="0" smtClean="0"/>
                        <a:t>Approach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Significant strength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Significant weakness</a:t>
                      </a:r>
                      <a:endParaRPr lang="en-US" dirty="0"/>
                    </a:p>
                  </a:txBody>
                  <a:tcPr/>
                </a:tc>
              </a:tr>
              <a:tr h="1185160">
                <a:tc>
                  <a:txBody>
                    <a:bodyPr/>
                    <a:lstStyle/>
                    <a:p>
                      <a:r>
                        <a:rPr lang="en-US" dirty="0" smtClean="0"/>
                        <a:t>Survey</a:t>
                      </a:r>
                      <a:r>
                        <a:rPr lang="en-US" baseline="0" dirty="0" smtClean="0"/>
                        <a:t> + Lecture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High quality texts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Low </a:t>
                      </a:r>
                      <a:r>
                        <a:rPr lang="en-US" baseline="0" dirty="0" smtClean="0"/>
                        <a:t>engagement</a:t>
                      </a:r>
                      <a:endParaRPr lang="en-US" dirty="0"/>
                    </a:p>
                  </a:txBody>
                  <a:tcPr/>
                </a:tc>
              </a:tr>
              <a:tr h="1185160">
                <a:tc>
                  <a:txBody>
                    <a:bodyPr/>
                    <a:lstStyle/>
                    <a:p>
                      <a:r>
                        <a:rPr lang="en-US" dirty="0" smtClean="0"/>
                        <a:t>Community projects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High potential</a:t>
                      </a:r>
                      <a:r>
                        <a:rPr lang="en-US" baseline="0" dirty="0" smtClean="0"/>
                        <a:t> engagement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Variability in engagement</a:t>
                      </a:r>
                      <a:endParaRPr lang="en-US" dirty="0"/>
                    </a:p>
                  </a:txBody>
                  <a:tcPr/>
                </a:tc>
              </a:tr>
              <a:tr h="1185160">
                <a:tc>
                  <a:txBody>
                    <a:bodyPr/>
                    <a:lstStyle/>
                    <a:p>
                      <a:r>
                        <a:rPr lang="en-US" dirty="0" smtClean="0"/>
                        <a:t>Flipped classroom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"Active"</a:t>
                      </a:r>
                      <a:r>
                        <a:rPr lang="en-US" baseline="0" dirty="0" smtClean="0"/>
                        <a:t> classrooms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60</a:t>
                      </a:r>
                      <a:r>
                        <a:rPr lang="en-US" baseline="0" dirty="0" smtClean="0"/>
                        <a:t> min YouTube videos</a:t>
                      </a:r>
                      <a:endParaRPr lang="en-US" dirty="0"/>
                    </a:p>
                  </a:txBody>
                  <a:tcPr/>
                </a:tc>
              </a:tr>
              <a:tr h="1185160">
                <a:tc>
                  <a:txBody>
                    <a:bodyPr/>
                    <a:lstStyle/>
                    <a:p>
                      <a:r>
                        <a:rPr lang="en-US" dirty="0" smtClean="0"/>
                        <a:t>Super Metrics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Fine grained insight into</a:t>
                      </a:r>
                      <a:r>
                        <a:rPr lang="en-US" baseline="0" dirty="0" smtClean="0"/>
                        <a:t> developer behavior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Complexity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642575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2800" dirty="0" smtClean="0"/>
              <a:t>Approach:</a:t>
            </a:r>
            <a:br>
              <a:rPr lang="en-US" sz="2800" dirty="0" smtClean="0"/>
            </a:br>
            <a:r>
              <a:rPr lang="en-US" dirty="0" smtClean="0"/>
              <a:t> </a:t>
            </a:r>
            <a:br>
              <a:rPr lang="en-US" dirty="0" smtClean="0"/>
            </a:br>
            <a:r>
              <a:rPr lang="en-US" sz="6600" dirty="0" smtClean="0"/>
              <a:t>Athletic Software Engineering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26908686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niversityHawaiiManoaCampusRoundtop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1051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08-12 at 12.47.3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30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0990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4-08-12 at 12.47.5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30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1486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4-08-12 at 12.46.4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30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3707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4-08-12 at 12.47.0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30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7034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4-08-12 at 12.47.2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214"/>
            <a:ext cx="9144000" cy="6830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8843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4-08-12 at 12.46.3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214"/>
            <a:ext cx="9144000" cy="6830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2815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4-08-12 at 12.46.1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214"/>
            <a:ext cx="9144000" cy="6830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3194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4-08-12 at 12.45.4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214"/>
            <a:ext cx="9144000" cy="6830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8014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creen Shot 2014-08-12 at 12.45.1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214"/>
            <a:ext cx="9144000" cy="683078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auto">
          <a:xfrm>
            <a:off x="650106" y="1617649"/>
            <a:ext cx="4399552" cy="1851981"/>
          </a:xfrm>
          <a:prstGeom prst="rect">
            <a:avLst/>
          </a:prstGeom>
          <a:solidFill>
            <a:schemeClr val="tx1">
              <a:alpha val="67000"/>
            </a:schemeClr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657666" y="4444755"/>
            <a:ext cx="4376874" cy="1674426"/>
          </a:xfrm>
          <a:prstGeom prst="rect">
            <a:avLst/>
          </a:prstGeom>
          <a:solidFill>
            <a:schemeClr val="tx1">
              <a:alpha val="67000"/>
            </a:schemeClr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5064776" y="1632767"/>
            <a:ext cx="3333680" cy="922211"/>
          </a:xfrm>
          <a:prstGeom prst="rect">
            <a:avLst/>
          </a:prstGeom>
          <a:solidFill>
            <a:schemeClr val="tx1">
              <a:alpha val="67000"/>
            </a:schemeClr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5095014" y="3499867"/>
            <a:ext cx="3295884" cy="2774191"/>
          </a:xfrm>
          <a:prstGeom prst="rect">
            <a:avLst/>
          </a:prstGeom>
          <a:solidFill>
            <a:schemeClr val="tx1">
              <a:alpha val="67000"/>
            </a:schemeClr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93559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52400" y="2130425"/>
            <a:ext cx="8991600" cy="1470025"/>
          </a:xfrm>
        </p:spPr>
        <p:txBody>
          <a:bodyPr/>
          <a:lstStyle/>
          <a:p>
            <a:r>
              <a:rPr lang="en-US" dirty="0" smtClean="0"/>
              <a:t>So, where's the "athletic"?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19879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www.ics.hawaii.edu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6" t="-4420" r="4093" b="7735"/>
          <a:stretch/>
        </p:blipFill>
        <p:spPr>
          <a:xfrm>
            <a:off x="0" y="-367667"/>
            <a:ext cx="9144000" cy="7073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8886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smtClean="0"/>
              <a:t>Making it athletic</a:t>
            </a: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2900" y="2590799"/>
            <a:ext cx="8458200" cy="1905001"/>
          </a:xfrm>
        </p:spPr>
        <p:txBody>
          <a:bodyPr/>
          <a:lstStyle/>
          <a:p>
            <a:pPr algn="ctr"/>
            <a:r>
              <a:rPr lang="en-US" sz="4100" dirty="0" smtClean="0"/>
              <a:t>"Workouts", not "classes"</a:t>
            </a:r>
            <a:endParaRPr lang="en-US" sz="4100" dirty="0"/>
          </a:p>
        </p:txBody>
      </p:sp>
    </p:spTree>
    <p:extLst>
      <p:ext uri="{BB962C8B-B14F-4D97-AF65-F5344CB8AC3E}">
        <p14:creationId xmlns:p14="http://schemas.microsoft.com/office/powerpoint/2010/main" val="14547081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Making it athletic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524000"/>
            <a:ext cx="8458200" cy="3581400"/>
          </a:xfrm>
        </p:spPr>
        <p:txBody>
          <a:bodyPr/>
          <a:lstStyle/>
          <a:p>
            <a:pPr algn="ctr"/>
            <a:r>
              <a:rPr lang="en-US" sz="4100" dirty="0" smtClean="0"/>
              <a:t>"DNF" </a:t>
            </a:r>
            <a:br>
              <a:rPr lang="en-US" sz="4100" dirty="0" smtClean="0"/>
            </a:br>
            <a:r>
              <a:rPr lang="en-US" sz="4100" dirty="0" smtClean="0"/>
              <a:t>(Did not finish)</a:t>
            </a:r>
          </a:p>
          <a:p>
            <a:pPr algn="ctr"/>
            <a:endParaRPr lang="en-US" sz="4100" dirty="0" smtClean="0"/>
          </a:p>
          <a:p>
            <a:pPr algn="ctr"/>
            <a:endParaRPr lang="en-US" sz="4100" dirty="0" smtClean="0"/>
          </a:p>
          <a:p>
            <a:pPr algn="ctr"/>
            <a:r>
              <a:rPr lang="en-US" sz="4100" dirty="0" smtClean="0"/>
              <a:t>No credit if you take too long</a:t>
            </a:r>
            <a:endParaRPr lang="en-US" sz="4100" dirty="0"/>
          </a:p>
        </p:txBody>
      </p:sp>
      <p:cxnSp>
        <p:nvCxnSpPr>
          <p:cNvPr id="5" name="Straight Arrow Connector 4"/>
          <p:cNvCxnSpPr/>
          <p:nvPr/>
        </p:nvCxnSpPr>
        <p:spPr bwMode="auto">
          <a:xfrm>
            <a:off x="4572000" y="2819400"/>
            <a:ext cx="0" cy="1371600"/>
          </a:xfrm>
          <a:prstGeom prst="straightConnector1">
            <a:avLst/>
          </a:prstGeom>
          <a:solidFill>
            <a:schemeClr val="accent1"/>
          </a:solidFill>
          <a:ln w="19050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16819313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Making it athletic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066800"/>
            <a:ext cx="8458200" cy="5105400"/>
          </a:xfrm>
        </p:spPr>
        <p:txBody>
          <a:bodyPr/>
          <a:lstStyle/>
          <a:p>
            <a:pPr algn="ctr"/>
            <a:r>
              <a:rPr lang="en-US" sz="4100" dirty="0" smtClean="0"/>
              <a:t>Organize material into "skills".</a:t>
            </a:r>
          </a:p>
          <a:p>
            <a:pPr algn="ctr"/>
            <a:endParaRPr lang="en-US" sz="4100" dirty="0" smtClean="0"/>
          </a:p>
          <a:p>
            <a:pPr algn="ctr"/>
            <a:r>
              <a:rPr lang="en-US" sz="4100" dirty="0" smtClean="0"/>
              <a:t>"Fluency" with a skill can be tested in &lt;45 minutes.</a:t>
            </a:r>
          </a:p>
          <a:p>
            <a:pPr algn="ctr"/>
            <a:endParaRPr lang="en-US" sz="4100" dirty="0"/>
          </a:p>
          <a:p>
            <a:pPr algn="ctr"/>
            <a:r>
              <a:rPr lang="en-US" sz="4100" dirty="0" smtClean="0"/>
              <a:t>Instructor demonstrates "fluency" via YouTube videos.</a:t>
            </a:r>
            <a:endParaRPr lang="en-US" sz="4100" dirty="0"/>
          </a:p>
        </p:txBody>
      </p:sp>
    </p:spTree>
    <p:extLst>
      <p:ext uri="{BB962C8B-B14F-4D97-AF65-F5344CB8AC3E}">
        <p14:creationId xmlns:p14="http://schemas.microsoft.com/office/powerpoint/2010/main" val="34957120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smtClean="0"/>
              <a:t>Making it athletic</a:t>
            </a: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2900" y="2590799"/>
            <a:ext cx="8458200" cy="1905001"/>
          </a:xfrm>
        </p:spPr>
        <p:txBody>
          <a:bodyPr/>
          <a:lstStyle/>
          <a:p>
            <a:pPr algn="ctr"/>
            <a:r>
              <a:rPr lang="en-US" sz="4100" dirty="0" smtClean="0"/>
              <a:t>No reward for "heroic efforts"</a:t>
            </a:r>
            <a:endParaRPr lang="en-US" sz="4100" dirty="0"/>
          </a:p>
        </p:txBody>
      </p:sp>
    </p:spTree>
    <p:extLst>
      <p:ext uri="{BB962C8B-B14F-4D97-AF65-F5344CB8AC3E}">
        <p14:creationId xmlns:p14="http://schemas.microsoft.com/office/powerpoint/2010/main" val="17165973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Example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2286000"/>
            <a:ext cx="8915400" cy="4024313"/>
          </a:xfrm>
        </p:spPr>
        <p:txBody>
          <a:bodyPr/>
          <a:lstStyle/>
          <a:p>
            <a:pPr algn="ctr"/>
            <a:r>
              <a:rPr lang="en-US" sz="4100" dirty="0" smtClean="0"/>
              <a:t>Skill: </a:t>
            </a:r>
            <a:endParaRPr lang="en-US" sz="4100" dirty="0"/>
          </a:p>
          <a:p>
            <a:pPr algn="ctr"/>
            <a:r>
              <a:rPr lang="en-US" sz="4100" dirty="0" smtClean="0"/>
              <a:t>Develop fluency designing responsive HTML5 user interfaces using Twitter Bootstrap</a:t>
            </a:r>
            <a:endParaRPr lang="en-US" sz="4100" dirty="0"/>
          </a:p>
        </p:txBody>
      </p:sp>
    </p:spTree>
    <p:extLst>
      <p:ext uri="{BB962C8B-B14F-4D97-AF65-F5344CB8AC3E}">
        <p14:creationId xmlns:p14="http://schemas.microsoft.com/office/powerpoint/2010/main" val="2148146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08-18 at 1.05.38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23" t="2384" r="4324" b="5387"/>
          <a:stretch/>
        </p:blipFill>
        <p:spPr>
          <a:xfrm>
            <a:off x="1524000" y="1886"/>
            <a:ext cx="6172200" cy="6824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3764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4-08-18 at 1.06.57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97" t="2383" r="4461" b="5753"/>
          <a:stretch/>
        </p:blipFill>
        <p:spPr>
          <a:xfrm>
            <a:off x="1524000" y="0"/>
            <a:ext cx="6248400" cy="6865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1702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08-18 at 1.08.23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5" t="3594" r="4297" b="7667"/>
          <a:stretch/>
        </p:blipFill>
        <p:spPr>
          <a:xfrm>
            <a:off x="0" y="227866"/>
            <a:ext cx="9144000" cy="6401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3811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200" y="2130425"/>
            <a:ext cx="8991600" cy="1470025"/>
          </a:xfrm>
        </p:spPr>
        <p:txBody>
          <a:bodyPr/>
          <a:lstStyle/>
          <a:p>
            <a:r>
              <a:rPr lang="en-US" sz="2800" dirty="0" smtClean="0"/>
              <a:t>Question: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How to assess if a student has achieved "fluency"?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61955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85800" y="1295400"/>
            <a:ext cx="7772400" cy="1470025"/>
          </a:xfrm>
        </p:spPr>
        <p:txBody>
          <a:bodyPr/>
          <a:lstStyle/>
          <a:p>
            <a:r>
              <a:rPr lang="en-US" sz="2800" dirty="0" smtClean="0"/>
              <a:t>Answer: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The "WOD"</a:t>
            </a:r>
            <a:br>
              <a:rPr lang="en-US" dirty="0" smtClean="0"/>
            </a:br>
            <a:r>
              <a:rPr lang="en-US" dirty="0" smtClean="0"/>
              <a:t>(Workout of the Day)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0" y="3352800"/>
            <a:ext cx="9144000" cy="1752600"/>
          </a:xfrm>
        </p:spPr>
        <p:txBody>
          <a:bodyPr/>
          <a:lstStyle/>
          <a:p>
            <a:r>
              <a:rPr lang="en-US" dirty="0" smtClean="0"/>
              <a:t>Each Wednesday, students take a timed test to see if they have achieved "fluency" for that module</a:t>
            </a:r>
          </a:p>
          <a:p>
            <a:endParaRPr lang="en-US" dirty="0"/>
          </a:p>
          <a:p>
            <a:r>
              <a:rPr lang="en-US" dirty="0" smtClean="0"/>
              <a:t>If they do not solve the problem both </a:t>
            </a:r>
            <a:r>
              <a:rPr lang="en-US" u="sng" dirty="0" smtClean="0"/>
              <a:t>quickly</a:t>
            </a:r>
            <a:r>
              <a:rPr lang="en-US" dirty="0" smtClean="0"/>
              <a:t> and </a:t>
            </a:r>
            <a:r>
              <a:rPr lang="en-US" u="sng" dirty="0" smtClean="0"/>
              <a:t>correctly</a:t>
            </a:r>
            <a:r>
              <a:rPr lang="en-US" dirty="0" smtClean="0"/>
              <a:t>, they get no credit for the module.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7941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sdl.ics.hawaii.edu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98" t="3514" r="5510" b="8077"/>
          <a:stretch/>
        </p:blipFill>
        <p:spPr>
          <a:xfrm>
            <a:off x="685800" y="0"/>
            <a:ext cx="76022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2344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772400" cy="1470025"/>
          </a:xfrm>
        </p:spPr>
        <p:txBody>
          <a:bodyPr/>
          <a:lstStyle/>
          <a:p>
            <a:r>
              <a:rPr lang="en-US" dirty="0" smtClean="0"/>
              <a:t>WOD Logistics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81000" y="3127375"/>
            <a:ext cx="8610600" cy="1752600"/>
          </a:xfrm>
        </p:spPr>
        <p:txBody>
          <a:bodyPr/>
          <a:lstStyle/>
          <a:p>
            <a:r>
              <a:rPr lang="en-US" dirty="0" smtClean="0"/>
              <a:t>How do you </a:t>
            </a:r>
          </a:p>
          <a:p>
            <a:endParaRPr lang="en-US" dirty="0"/>
          </a:p>
          <a:p>
            <a:r>
              <a:rPr lang="en-US" dirty="0" smtClean="0"/>
              <a:t>(1) individually time every student in the class, 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(2) verify each student did the problem correctly?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96479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.envelopes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77" t="35432" r="19446" b="36969"/>
          <a:stretch/>
        </p:blipFill>
        <p:spPr>
          <a:xfrm>
            <a:off x="76199" y="1447800"/>
            <a:ext cx="9037103" cy="2590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Each student has an envelope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 bwMode="auto">
          <a:xfrm>
            <a:off x="15052" y="4724400"/>
            <a:ext cx="9144000" cy="8556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chemeClr val="bg2">
                    <a:lumMod val="65000"/>
                    <a:lumOff val="35000"/>
                  </a:schemeClr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I keep envelopes between WODs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40104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.envelope-contents.jpg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6696" t="40173" r="7099" b="24510"/>
          <a:stretch/>
        </p:blipFill>
        <p:spPr>
          <a:xfrm>
            <a:off x="811428" y="1164316"/>
            <a:ext cx="7257383" cy="423387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Envelopes contain index card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 bwMode="auto">
          <a:xfrm>
            <a:off x="37630" y="5715000"/>
            <a:ext cx="9144000" cy="8556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chemeClr val="bg2">
                    <a:lumMod val="65000"/>
                    <a:lumOff val="35000"/>
                  </a:schemeClr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with results from all WODs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2690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3.picking-up-envelopes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77" b="19766"/>
          <a:stretch/>
        </p:blipFill>
        <p:spPr>
          <a:xfrm>
            <a:off x="0" y="1143000"/>
            <a:ext cx="9144000" cy="4016963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Students get their card</a:t>
            </a:r>
            <a:endParaRPr lang="en-US" dirty="0"/>
          </a:p>
        </p:txBody>
      </p:sp>
      <p:sp>
        <p:nvSpPr>
          <p:cNvPr id="4" name="Title 2"/>
          <p:cNvSpPr txBox="1">
            <a:spLocks/>
          </p:cNvSpPr>
          <p:nvPr/>
        </p:nvSpPr>
        <p:spPr bwMode="auto">
          <a:xfrm>
            <a:off x="31024" y="5486400"/>
            <a:ext cx="9144000" cy="8556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chemeClr val="tx2">
                    <a:lumMod val="25000"/>
                  </a:schemeClr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and write date and WOD name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58698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057400"/>
            <a:ext cx="2057400" cy="2667000"/>
          </a:xfrm>
        </p:spPr>
        <p:txBody>
          <a:bodyPr/>
          <a:lstStyle/>
          <a:p>
            <a:r>
              <a:rPr lang="en-US" sz="3200" dirty="0" smtClean="0"/>
              <a:t>Once</a:t>
            </a:r>
            <a:br>
              <a:rPr lang="en-US" sz="3200" dirty="0" smtClean="0"/>
            </a:br>
            <a:r>
              <a:rPr lang="en-US" sz="3200" dirty="0" smtClean="0"/>
              <a:t>class is</a:t>
            </a:r>
            <a:br>
              <a:rPr lang="en-US" sz="3200" dirty="0" smtClean="0"/>
            </a:br>
            <a:r>
              <a:rPr lang="en-US" sz="3200" dirty="0" smtClean="0"/>
              <a:t>ready:</a:t>
            </a:r>
            <a:br>
              <a:rPr lang="en-US" sz="3200" dirty="0" smtClean="0"/>
            </a:br>
            <a:r>
              <a:rPr lang="en-US" sz="3200" dirty="0"/>
              <a:t/>
            </a:r>
            <a:br>
              <a:rPr lang="en-US" sz="3200" dirty="0"/>
            </a:br>
            <a:r>
              <a:rPr lang="en-US" sz="3200" dirty="0" smtClean="0"/>
              <a:t> I provide</a:t>
            </a:r>
            <a:br>
              <a:rPr lang="en-US" sz="3200" dirty="0" smtClean="0"/>
            </a:br>
            <a:r>
              <a:rPr lang="en-US" sz="3200" dirty="0" smtClean="0"/>
              <a:t>URL to</a:t>
            </a:r>
            <a:br>
              <a:rPr lang="en-US" sz="3200" dirty="0" smtClean="0"/>
            </a:br>
            <a:r>
              <a:rPr lang="en-US" sz="3200" dirty="0" smtClean="0"/>
              <a:t>WOD</a:t>
            </a:r>
            <a:br>
              <a:rPr lang="en-US" sz="3200" dirty="0" smtClean="0"/>
            </a:br>
            <a:r>
              <a:rPr lang="en-US" sz="3200" dirty="0" smtClean="0"/>
              <a:t/>
            </a:r>
            <a:br>
              <a:rPr lang="en-US" sz="3200" dirty="0" smtClean="0"/>
            </a:br>
            <a:r>
              <a:rPr lang="en-US" sz="3200" dirty="0" smtClean="0"/>
              <a:t>and</a:t>
            </a:r>
            <a:br>
              <a:rPr lang="en-US" sz="3200" dirty="0" smtClean="0"/>
            </a:br>
            <a:r>
              <a:rPr lang="en-US" sz="3200" dirty="0" smtClean="0"/>
              <a:t>start</a:t>
            </a:r>
            <a:br>
              <a:rPr lang="en-US" sz="3200" dirty="0" smtClean="0"/>
            </a:br>
            <a:r>
              <a:rPr lang="en-US" sz="3200" dirty="0" smtClean="0"/>
              <a:t>timer</a:t>
            </a:r>
            <a:endParaRPr lang="en-US" sz="3200" dirty="0"/>
          </a:p>
        </p:txBody>
      </p:sp>
      <p:pic>
        <p:nvPicPr>
          <p:cNvPr id="3" name="Picture 2" descr="Screen Shot 2014-08-13 at 11.00.31 A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36" t="3371" r="4721" b="7056"/>
          <a:stretch/>
        </p:blipFill>
        <p:spPr>
          <a:xfrm>
            <a:off x="2057400" y="0"/>
            <a:ext cx="7086600" cy="6844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0212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4.doing-wod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07" b="25891"/>
          <a:stretch/>
        </p:blipFill>
        <p:spPr>
          <a:xfrm>
            <a:off x="0" y="1524000"/>
            <a:ext cx="9144000" cy="3160889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Students race against the clock</a:t>
            </a:r>
            <a:endParaRPr lang="en-US" sz="4000" dirty="0"/>
          </a:p>
        </p:txBody>
      </p:sp>
      <p:sp>
        <p:nvSpPr>
          <p:cNvPr id="4" name="Title 2"/>
          <p:cNvSpPr txBox="1">
            <a:spLocks/>
          </p:cNvSpPr>
          <p:nvPr/>
        </p:nvSpPr>
        <p:spPr bwMode="auto">
          <a:xfrm>
            <a:off x="0" y="5105400"/>
            <a:ext cx="9144000" cy="8556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chemeClr val="tx2">
                    <a:lumMod val="25000"/>
                  </a:schemeClr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to finish WOD correctly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74440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5.finishing-wod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549" b="18509"/>
          <a:stretch/>
        </p:blipFill>
        <p:spPr>
          <a:xfrm>
            <a:off x="0" y="1447800"/>
            <a:ext cx="9144000" cy="3113852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When finished, students raise hand</a:t>
            </a:r>
            <a:endParaRPr lang="en-US" sz="3600" dirty="0"/>
          </a:p>
        </p:txBody>
      </p:sp>
      <p:sp>
        <p:nvSpPr>
          <p:cNvPr id="4" name="Title 2"/>
          <p:cNvSpPr txBox="1">
            <a:spLocks/>
          </p:cNvSpPr>
          <p:nvPr/>
        </p:nvSpPr>
        <p:spPr bwMode="auto">
          <a:xfrm>
            <a:off x="0" y="5029200"/>
            <a:ext cx="9144000" cy="8556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chemeClr val="bg2">
                    <a:lumMod val="65000"/>
                    <a:lumOff val="35000"/>
                  </a:schemeClr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I record elapsed time on their card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08832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6.post-wod-warmdown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95" b="21571"/>
          <a:stretch/>
        </p:blipFill>
        <p:spPr>
          <a:xfrm>
            <a:off x="0" y="1447800"/>
            <a:ext cx="9144000" cy="3217333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Early finishers wait outside</a:t>
            </a:r>
            <a:endParaRPr lang="en-US" dirty="0"/>
          </a:p>
        </p:txBody>
      </p:sp>
      <p:sp>
        <p:nvSpPr>
          <p:cNvPr id="6" name="Title 4"/>
          <p:cNvSpPr txBox="1">
            <a:spLocks/>
          </p:cNvSpPr>
          <p:nvPr/>
        </p:nvSpPr>
        <p:spPr bwMode="auto">
          <a:xfrm>
            <a:off x="0" y="5334000"/>
            <a:ext cx="9144000" cy="8556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chemeClr val="bg2">
                    <a:lumMod val="65000"/>
                    <a:lumOff val="35000"/>
                  </a:schemeClr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An informal "Winners Circle"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31530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After class, I check submission</a:t>
            </a:r>
            <a:endParaRPr lang="en-US" sz="4000" dirty="0"/>
          </a:p>
        </p:txBody>
      </p:sp>
      <p:pic>
        <p:nvPicPr>
          <p:cNvPr id="4" name="Picture 3" descr="2014-08-13 11.10.23.jpg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669" t="16248" r="4225" b="10373"/>
          <a:stretch/>
        </p:blipFill>
        <p:spPr>
          <a:xfrm>
            <a:off x="381000" y="990600"/>
            <a:ext cx="7954926" cy="4753106"/>
          </a:xfrm>
          <a:prstGeom prst="rect">
            <a:avLst/>
          </a:prstGeom>
        </p:spPr>
      </p:pic>
      <p:sp>
        <p:nvSpPr>
          <p:cNvPr id="5" name="Title 2"/>
          <p:cNvSpPr txBox="1">
            <a:spLocks/>
          </p:cNvSpPr>
          <p:nvPr/>
        </p:nvSpPr>
        <p:spPr bwMode="auto">
          <a:xfrm>
            <a:off x="0" y="5867400"/>
            <a:ext cx="9144000" cy="8556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chemeClr val="tx2">
                    <a:lumMod val="25000"/>
                  </a:schemeClr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If incorrect, "DNF", no credit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Rounded Rectangle 5"/>
          <p:cNvSpPr/>
          <p:nvPr/>
        </p:nvSpPr>
        <p:spPr bwMode="auto">
          <a:xfrm>
            <a:off x="457200" y="3124200"/>
            <a:ext cx="6324600" cy="762000"/>
          </a:xfrm>
          <a:prstGeom prst="roundRect">
            <a:avLst/>
          </a:prstGeom>
          <a:noFill/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80001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 Steps to Athletic Learning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0" y="1143000"/>
            <a:ext cx="9067800" cy="5167313"/>
          </a:xfrm>
        </p:spPr>
        <p:txBody>
          <a:bodyPr/>
          <a:lstStyle/>
          <a:p>
            <a:r>
              <a:rPr lang="en-US" dirty="0" smtClean="0"/>
              <a:t>1. Design a sequence of modules providing "skills" to be mastered.</a:t>
            </a:r>
          </a:p>
          <a:p>
            <a:endParaRPr lang="en-US" dirty="0"/>
          </a:p>
          <a:p>
            <a:r>
              <a:rPr lang="en-US" dirty="0" smtClean="0"/>
              <a:t>2. For each module, provide students with:</a:t>
            </a:r>
          </a:p>
          <a:p>
            <a:pPr lvl="1"/>
            <a:r>
              <a:rPr lang="en-US" dirty="0" smtClean="0"/>
              <a:t>sample problems requiring use of a skill</a:t>
            </a:r>
          </a:p>
          <a:p>
            <a:pPr lvl="1"/>
            <a:r>
              <a:rPr lang="en-US" dirty="0" smtClean="0"/>
              <a:t>solution videos to each problem showing "mastery" of skill, time needed when "fluent"</a:t>
            </a:r>
          </a:p>
          <a:p>
            <a:pPr lvl="1"/>
            <a:endParaRPr lang="en-US" dirty="0"/>
          </a:p>
          <a:p>
            <a:r>
              <a:rPr lang="en-US" dirty="0" smtClean="0"/>
              <a:t>3. Assess mastery through an in-class test where students are given a new problem to solve in a limited amount of time.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31777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Learning outcomes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600200"/>
            <a:ext cx="8915400" cy="4710113"/>
          </a:xfrm>
        </p:spPr>
        <p:txBody>
          <a:bodyPr/>
          <a:lstStyle/>
          <a:p>
            <a:r>
              <a:rPr lang="en-US" sz="4100" dirty="0" smtClean="0"/>
              <a:t>New ways to experiment on your students in the classroom</a:t>
            </a:r>
          </a:p>
          <a:p>
            <a:endParaRPr lang="en-US" sz="4100" dirty="0"/>
          </a:p>
          <a:p>
            <a:r>
              <a:rPr lang="en-US" sz="4100" dirty="0" smtClean="0"/>
              <a:t>A simple, open source technology for building semi-structured course web sites.</a:t>
            </a:r>
            <a:endParaRPr lang="en-US" sz="4100" dirty="0"/>
          </a:p>
        </p:txBody>
      </p:sp>
    </p:spTree>
    <p:extLst>
      <p:ext uri="{BB962C8B-B14F-4D97-AF65-F5344CB8AC3E}">
        <p14:creationId xmlns:p14="http://schemas.microsoft.com/office/powerpoint/2010/main" val="36277173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So how did this work out?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7152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Outcome: WODs are stressful...</a:t>
            </a:r>
            <a:endParaRPr lang="en-US" dirty="0"/>
          </a:p>
        </p:txBody>
      </p:sp>
      <p:pic>
        <p:nvPicPr>
          <p:cNvPr id="3" name="Picture 2" descr="Screen Shot 2014-08-13 at 11.26.55 A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88" t="4717" r="6588" b="10898"/>
          <a:stretch/>
        </p:blipFill>
        <p:spPr>
          <a:xfrm>
            <a:off x="990600" y="978789"/>
            <a:ext cx="7239000" cy="5867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5985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... but humans habituate</a:t>
            </a:r>
            <a:endParaRPr lang="en-US" dirty="0"/>
          </a:p>
        </p:txBody>
      </p:sp>
      <p:pic>
        <p:nvPicPr>
          <p:cNvPr id="6" name="Picture 5" descr="Screen Shot 2014-08-13 at 11.38.01 A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39" t="4717" r="6439" b="10199"/>
          <a:stretch/>
        </p:blipFill>
        <p:spPr>
          <a:xfrm>
            <a:off x="990600" y="1001732"/>
            <a:ext cx="6900680" cy="5835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847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Outcome: Students practiced!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1736124" y="-669324"/>
            <a:ext cx="5671752" cy="9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9794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Practice WOD statistics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066800"/>
            <a:ext cx="9144000" cy="3733800"/>
          </a:xfrm>
        </p:spPr>
        <p:txBody>
          <a:bodyPr/>
          <a:lstStyle/>
          <a:p>
            <a:r>
              <a:rPr lang="en-US" sz="4100" dirty="0" smtClean="0"/>
              <a:t>Every student repeated at least one practice WOD.</a:t>
            </a:r>
          </a:p>
          <a:p>
            <a:endParaRPr lang="en-US" sz="4100" dirty="0"/>
          </a:p>
          <a:p>
            <a:r>
              <a:rPr lang="en-US" sz="4100" dirty="0" smtClean="0"/>
              <a:t>Over half the students repeated at least 12 practice WODs.</a:t>
            </a:r>
          </a:p>
          <a:p>
            <a:endParaRPr lang="en-US" sz="4100" dirty="0"/>
          </a:p>
          <a:p>
            <a:r>
              <a:rPr lang="en-US" sz="4100" dirty="0" smtClean="0"/>
              <a:t>One student made 82 attempts at the 39 practice WODs.</a:t>
            </a:r>
            <a:endParaRPr lang="en-US" sz="4100" dirty="0"/>
          </a:p>
        </p:txBody>
      </p:sp>
    </p:spTree>
    <p:extLst>
      <p:ext uri="{BB962C8B-B14F-4D97-AF65-F5344CB8AC3E}">
        <p14:creationId xmlns:p14="http://schemas.microsoft.com/office/powerpoint/2010/main" val="39306686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0" y="2438400"/>
            <a:ext cx="9144000" cy="1470025"/>
          </a:xfrm>
        </p:spPr>
        <p:txBody>
          <a:bodyPr/>
          <a:lstStyle/>
          <a:p>
            <a:r>
              <a:rPr lang="en-US" dirty="0" smtClean="0"/>
              <a:t>For the first time in 25 years,</a:t>
            </a:r>
            <a:br>
              <a:rPr lang="en-US" dirty="0" smtClean="0"/>
            </a:br>
            <a:r>
              <a:rPr lang="en-US" dirty="0" smtClean="0"/>
              <a:t>students solve my homework assignments multiple times.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13029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Outcome: Increased confidence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762000"/>
            <a:ext cx="8890000" cy="5397500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 bwMode="auto">
          <a:xfrm>
            <a:off x="22813" y="5562600"/>
            <a:ext cx="9144000" cy="8556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chemeClr val="tx2">
                    <a:lumMod val="25000"/>
                  </a:schemeClr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3600" dirty="0" smtClean="0">
                <a:solidFill>
                  <a:schemeClr val="accent1">
                    <a:lumMod val="75000"/>
                  </a:schemeClr>
                </a:solidFill>
              </a:rPr>
              <a:t>50% participation, up from 0% in 2012</a:t>
            </a:r>
            <a:endParaRPr lang="en-US" sz="36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80303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Outcome: students like it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2900" y="2286000"/>
            <a:ext cx="8458200" cy="4024313"/>
          </a:xfrm>
        </p:spPr>
        <p:txBody>
          <a:bodyPr/>
          <a:lstStyle/>
          <a:p>
            <a:r>
              <a:rPr lang="en-US" sz="4100" dirty="0" smtClean="0"/>
              <a:t>100% of the students prefer athletic approach to traditional course structure</a:t>
            </a:r>
            <a:endParaRPr lang="en-US" sz="4100" dirty="0"/>
          </a:p>
        </p:txBody>
      </p:sp>
    </p:spTree>
    <p:extLst>
      <p:ext uri="{BB962C8B-B14F-4D97-AF65-F5344CB8AC3E}">
        <p14:creationId xmlns:p14="http://schemas.microsoft.com/office/powerpoint/2010/main" val="13655310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Student Evaluations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4" y="1447800"/>
            <a:ext cx="9124956" cy="4419600"/>
          </a:xfrm>
        </p:spPr>
        <p:txBody>
          <a:bodyPr/>
          <a:lstStyle/>
          <a:p>
            <a:r>
              <a:rPr lang="en-US" sz="4100" dirty="0" smtClean="0"/>
              <a:t>"I learn more </a:t>
            </a:r>
            <a:r>
              <a:rPr lang="en-US" sz="4100" dirty="0"/>
              <a:t>this way due to having to remember what I’ve done rather than searching </a:t>
            </a:r>
            <a:r>
              <a:rPr lang="en-US" sz="4100" dirty="0" smtClean="0"/>
              <a:t>how </a:t>
            </a:r>
            <a:r>
              <a:rPr lang="en-US" sz="4100" dirty="0"/>
              <a:t>to do something and then forgetting soon after</a:t>
            </a:r>
            <a:r>
              <a:rPr lang="en-US" sz="4100" dirty="0" smtClean="0"/>
              <a:t>."</a:t>
            </a:r>
            <a:endParaRPr lang="en-US" sz="4100" dirty="0"/>
          </a:p>
        </p:txBody>
      </p:sp>
    </p:spTree>
    <p:extLst>
      <p:ext uri="{BB962C8B-B14F-4D97-AF65-F5344CB8AC3E}">
        <p14:creationId xmlns:p14="http://schemas.microsoft.com/office/powerpoint/2010/main" val="35558426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Student Evaluations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4" y="1447800"/>
            <a:ext cx="9124956" cy="4419600"/>
          </a:xfrm>
        </p:spPr>
        <p:txBody>
          <a:bodyPr/>
          <a:lstStyle/>
          <a:p>
            <a:r>
              <a:rPr lang="en-US" sz="4100" dirty="0" smtClean="0"/>
              <a:t>"During my initial attempt at the WODs, </a:t>
            </a:r>
            <a:r>
              <a:rPr lang="en-US" sz="4100" dirty="0"/>
              <a:t>I may </a:t>
            </a:r>
            <a:r>
              <a:rPr lang="en-US" sz="4100" dirty="0" smtClean="0"/>
              <a:t>implement </a:t>
            </a:r>
            <a:r>
              <a:rPr lang="en-US" sz="4100" dirty="0"/>
              <a:t>a solution that </a:t>
            </a:r>
            <a:r>
              <a:rPr lang="en-US" sz="4100" dirty="0" smtClean="0"/>
              <a:t>achieved </a:t>
            </a:r>
            <a:r>
              <a:rPr lang="en-US" sz="4100" dirty="0"/>
              <a:t>the goal but </a:t>
            </a:r>
            <a:r>
              <a:rPr lang="en-US" sz="4100" dirty="0" smtClean="0"/>
              <a:t>was inefficient </a:t>
            </a:r>
            <a:r>
              <a:rPr lang="en-US" sz="4100" dirty="0"/>
              <a:t>or poorly coded. </a:t>
            </a:r>
            <a:endParaRPr lang="en-US" sz="4100" dirty="0" smtClean="0"/>
          </a:p>
          <a:p>
            <a:r>
              <a:rPr lang="en-US" sz="4100" dirty="0" smtClean="0"/>
              <a:t>Being </a:t>
            </a:r>
            <a:r>
              <a:rPr lang="en-US" sz="4100" dirty="0"/>
              <a:t>able to watch the solution and repeat the WODs helped to solidify the material we were learning."</a:t>
            </a:r>
          </a:p>
        </p:txBody>
      </p:sp>
    </p:spTree>
    <p:extLst>
      <p:ext uri="{BB962C8B-B14F-4D97-AF65-F5344CB8AC3E}">
        <p14:creationId xmlns:p14="http://schemas.microsoft.com/office/powerpoint/2010/main" val="4559144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Prelude: Bloom's Taxonomy</a:t>
            </a:r>
            <a:endParaRPr lang="en-US" dirty="0"/>
          </a:p>
        </p:txBody>
      </p:sp>
      <p:grpSp>
        <p:nvGrpSpPr>
          <p:cNvPr id="31" name="Group 30"/>
          <p:cNvGrpSpPr/>
          <p:nvPr/>
        </p:nvGrpSpPr>
        <p:grpSpPr>
          <a:xfrm>
            <a:off x="76200" y="1600200"/>
            <a:ext cx="4800600" cy="4876800"/>
            <a:chOff x="304800" y="1600200"/>
            <a:chExt cx="4800600" cy="4876800"/>
          </a:xfrm>
        </p:grpSpPr>
        <p:sp>
          <p:nvSpPr>
            <p:cNvPr id="3" name="Isosceles Triangle 2"/>
            <p:cNvSpPr/>
            <p:nvPr/>
          </p:nvSpPr>
          <p:spPr bwMode="auto">
            <a:xfrm>
              <a:off x="304800" y="1600200"/>
              <a:ext cx="4800600" cy="4876800"/>
            </a:xfrm>
            <a:prstGeom prst="triangle">
              <a:avLst/>
            </a:prstGeom>
            <a:noFill/>
            <a:ln w="50800" cap="flat" cmpd="sng" algn="ctr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Comic Sans MS" charset="0"/>
              </a:endParaRPr>
            </a:p>
          </p:txBody>
        </p:sp>
        <p:cxnSp>
          <p:nvCxnSpPr>
            <p:cNvPr id="6" name="Straight Connector 5"/>
            <p:cNvCxnSpPr/>
            <p:nvPr/>
          </p:nvCxnSpPr>
          <p:spPr bwMode="auto">
            <a:xfrm>
              <a:off x="685800" y="5715000"/>
              <a:ext cx="4038600" cy="0"/>
            </a:xfrm>
            <a:prstGeom prst="line">
              <a:avLst/>
            </a:prstGeom>
            <a:solidFill>
              <a:schemeClr val="accent1"/>
            </a:solidFill>
            <a:ln w="50800" cap="flat" cmpd="sng" algn="ctr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" name="Straight Connector 6"/>
            <p:cNvCxnSpPr/>
            <p:nvPr/>
          </p:nvCxnSpPr>
          <p:spPr bwMode="auto">
            <a:xfrm>
              <a:off x="1066800" y="4876800"/>
              <a:ext cx="3200400" cy="0"/>
            </a:xfrm>
            <a:prstGeom prst="line">
              <a:avLst/>
            </a:prstGeom>
            <a:solidFill>
              <a:schemeClr val="accent1"/>
            </a:solidFill>
            <a:ln w="50800" cap="flat" cmpd="sng" algn="ctr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" name="Straight Connector 8"/>
            <p:cNvCxnSpPr/>
            <p:nvPr/>
          </p:nvCxnSpPr>
          <p:spPr bwMode="auto">
            <a:xfrm>
              <a:off x="1447800" y="4114800"/>
              <a:ext cx="2514600" cy="0"/>
            </a:xfrm>
            <a:prstGeom prst="line">
              <a:avLst/>
            </a:prstGeom>
            <a:solidFill>
              <a:schemeClr val="accent1"/>
            </a:solidFill>
            <a:ln w="50800" cap="flat" cmpd="sng" algn="ctr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1" name="Straight Connector 10"/>
            <p:cNvCxnSpPr/>
            <p:nvPr/>
          </p:nvCxnSpPr>
          <p:spPr bwMode="auto">
            <a:xfrm>
              <a:off x="1828800" y="3352800"/>
              <a:ext cx="1676400" cy="0"/>
            </a:xfrm>
            <a:prstGeom prst="line">
              <a:avLst/>
            </a:prstGeom>
            <a:solidFill>
              <a:schemeClr val="accent1"/>
            </a:solidFill>
            <a:ln w="50800" cap="flat" cmpd="sng" algn="ctr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" name="Straight Connector 12"/>
            <p:cNvCxnSpPr/>
            <p:nvPr/>
          </p:nvCxnSpPr>
          <p:spPr bwMode="auto">
            <a:xfrm>
              <a:off x="2209800" y="2590800"/>
              <a:ext cx="990600" cy="0"/>
            </a:xfrm>
            <a:prstGeom prst="line">
              <a:avLst/>
            </a:prstGeom>
            <a:solidFill>
              <a:schemeClr val="accent1"/>
            </a:solidFill>
            <a:ln w="50800" cap="flat" cmpd="sng" algn="ctr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22" name="Title 1"/>
          <p:cNvSpPr txBox="1">
            <a:spLocks/>
          </p:cNvSpPr>
          <p:nvPr/>
        </p:nvSpPr>
        <p:spPr bwMode="auto">
          <a:xfrm>
            <a:off x="304800" y="3352800"/>
            <a:ext cx="4419600" cy="7794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Analyze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8" name="Title 1"/>
          <p:cNvSpPr txBox="1">
            <a:spLocks/>
          </p:cNvSpPr>
          <p:nvPr/>
        </p:nvSpPr>
        <p:spPr bwMode="auto">
          <a:xfrm>
            <a:off x="304800" y="4114800"/>
            <a:ext cx="4419600" cy="7794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Apply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6" name="Title 1"/>
          <p:cNvSpPr txBox="1">
            <a:spLocks/>
          </p:cNvSpPr>
          <p:nvPr/>
        </p:nvSpPr>
        <p:spPr bwMode="auto">
          <a:xfrm>
            <a:off x="304800" y="5715000"/>
            <a:ext cx="4419600" cy="7794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Remember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7" name="Title 1"/>
          <p:cNvSpPr txBox="1">
            <a:spLocks/>
          </p:cNvSpPr>
          <p:nvPr/>
        </p:nvSpPr>
        <p:spPr bwMode="auto">
          <a:xfrm>
            <a:off x="228600" y="4953000"/>
            <a:ext cx="4419600" cy="7794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Understand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8" name="Title 1"/>
          <p:cNvSpPr txBox="1">
            <a:spLocks/>
          </p:cNvSpPr>
          <p:nvPr/>
        </p:nvSpPr>
        <p:spPr bwMode="auto">
          <a:xfrm>
            <a:off x="304800" y="1752600"/>
            <a:ext cx="4419600" cy="7794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Create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5" name="Title 1"/>
          <p:cNvSpPr txBox="1">
            <a:spLocks/>
          </p:cNvSpPr>
          <p:nvPr/>
        </p:nvSpPr>
        <p:spPr bwMode="auto">
          <a:xfrm>
            <a:off x="304800" y="2590800"/>
            <a:ext cx="4419600" cy="7794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Evaluate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9" name="Title 1"/>
          <p:cNvSpPr txBox="1">
            <a:spLocks/>
          </p:cNvSpPr>
          <p:nvPr/>
        </p:nvSpPr>
        <p:spPr bwMode="auto">
          <a:xfrm>
            <a:off x="1524000" y="914400"/>
            <a:ext cx="1905000" cy="5508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2000" dirty="0" smtClean="0">
                <a:solidFill>
                  <a:schemeClr val="accent5">
                    <a:lumMod val="75000"/>
                  </a:schemeClr>
                </a:solidFill>
              </a:rPr>
              <a:t>Capabilities</a:t>
            </a:r>
            <a:endParaRPr lang="en-US" sz="20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0" name="Title 1"/>
          <p:cNvSpPr txBox="1">
            <a:spLocks/>
          </p:cNvSpPr>
          <p:nvPr/>
        </p:nvSpPr>
        <p:spPr bwMode="auto">
          <a:xfrm>
            <a:off x="0" y="1828800"/>
            <a:ext cx="1066800" cy="5508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pPr algn="l"/>
            <a:r>
              <a:rPr lang="en-US" sz="2000" dirty="0" smtClean="0">
                <a:solidFill>
                  <a:schemeClr val="accent5">
                    <a:lumMod val="75000"/>
                  </a:schemeClr>
                </a:solidFill>
              </a:rPr>
              <a:t>Deep</a:t>
            </a:r>
            <a:endParaRPr lang="en-US" sz="20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1" name="Title 1"/>
          <p:cNvSpPr txBox="1">
            <a:spLocks/>
          </p:cNvSpPr>
          <p:nvPr/>
        </p:nvSpPr>
        <p:spPr bwMode="auto">
          <a:xfrm>
            <a:off x="0" y="5867400"/>
            <a:ext cx="1219200" cy="550863"/>
          </a:xfrm>
          <a:prstGeom prst="rect">
            <a:avLst/>
          </a:prstGeom>
          <a:solidFill>
            <a:schemeClr val="tx2">
              <a:alpha val="50000"/>
            </a:schemeClr>
          </a:solidFill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pPr algn="l"/>
            <a:r>
              <a:rPr lang="en-US" sz="2000" dirty="0" smtClean="0">
                <a:solidFill>
                  <a:schemeClr val="accent5">
                    <a:lumMod val="75000"/>
                  </a:schemeClr>
                </a:solidFill>
              </a:rPr>
              <a:t>Shallow</a:t>
            </a:r>
            <a:endParaRPr lang="en-US" sz="2000" dirty="0">
              <a:solidFill>
                <a:schemeClr val="accent5">
                  <a:lumMod val="75000"/>
                </a:schemeClr>
              </a:solidFill>
            </a:endParaRPr>
          </a:p>
        </p:txBody>
      </p:sp>
      <p:cxnSp>
        <p:nvCxnSpPr>
          <p:cNvPr id="5" name="Straight Arrow Connector 4"/>
          <p:cNvCxnSpPr/>
          <p:nvPr/>
        </p:nvCxnSpPr>
        <p:spPr bwMode="auto">
          <a:xfrm>
            <a:off x="228600" y="2286000"/>
            <a:ext cx="0" cy="3733800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accent5">
                <a:lumMod val="75000"/>
              </a:schemeClr>
            </a:solidFill>
            <a:prstDash val="solid"/>
            <a:round/>
            <a:headEnd type="arrow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28844043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Student Evaluations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4" y="1447800"/>
            <a:ext cx="9124956" cy="4419600"/>
          </a:xfrm>
        </p:spPr>
        <p:txBody>
          <a:bodyPr/>
          <a:lstStyle/>
          <a:p>
            <a:r>
              <a:rPr lang="en-US" sz="4100" dirty="0"/>
              <a:t>"The in-class WODs simply reinforced what I should have practiced beforehand. </a:t>
            </a:r>
            <a:endParaRPr lang="en-US" sz="4100" dirty="0" smtClean="0"/>
          </a:p>
          <a:p>
            <a:endParaRPr lang="en-US" sz="4100" dirty="0"/>
          </a:p>
          <a:p>
            <a:r>
              <a:rPr lang="en-US" sz="4100" dirty="0" smtClean="0"/>
              <a:t>Whenever </a:t>
            </a:r>
            <a:r>
              <a:rPr lang="en-US" sz="4100" dirty="0"/>
              <a:t>I </a:t>
            </a:r>
            <a:r>
              <a:rPr lang="en-US" sz="4100" dirty="0" err="1"/>
              <a:t>DNF’ed</a:t>
            </a:r>
            <a:r>
              <a:rPr lang="en-US" sz="4100" dirty="0"/>
              <a:t> an in-class WOD it was </a:t>
            </a:r>
            <a:r>
              <a:rPr lang="en-US" sz="4100" dirty="0" smtClean="0"/>
              <a:t>because I </a:t>
            </a:r>
            <a:r>
              <a:rPr lang="en-US" sz="4100" dirty="0"/>
              <a:t>didn’t practice enough beforehand. "</a:t>
            </a:r>
          </a:p>
        </p:txBody>
      </p:sp>
    </p:spTree>
    <p:extLst>
      <p:ext uri="{BB962C8B-B14F-4D97-AF65-F5344CB8AC3E}">
        <p14:creationId xmlns:p14="http://schemas.microsoft.com/office/powerpoint/2010/main" val="18968960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Student Evaluations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4" y="1447800"/>
            <a:ext cx="9124956" cy="4419600"/>
          </a:xfrm>
        </p:spPr>
        <p:txBody>
          <a:bodyPr/>
          <a:lstStyle/>
          <a:p>
            <a:r>
              <a:rPr lang="en-US" sz="4100" dirty="0"/>
              <a:t>"I think the WODs did inadvertently produce competitive feelings but it was not a negative feeling. </a:t>
            </a:r>
            <a:endParaRPr lang="en-US" sz="4100" dirty="0" smtClean="0"/>
          </a:p>
          <a:p>
            <a:endParaRPr lang="en-US" sz="4100" dirty="0" smtClean="0"/>
          </a:p>
          <a:p>
            <a:r>
              <a:rPr lang="en-US" sz="4100" dirty="0" smtClean="0"/>
              <a:t>Rather</a:t>
            </a:r>
            <a:r>
              <a:rPr lang="en-US" sz="4100" dirty="0"/>
              <a:t>, it was a great way to push me to work harder if I felt that I was lagging behind my fellow classmates</a:t>
            </a:r>
            <a:r>
              <a:rPr lang="en-US" sz="4100" dirty="0" smtClean="0"/>
              <a:t>."</a:t>
            </a:r>
            <a:endParaRPr lang="en-US" sz="4100" dirty="0"/>
          </a:p>
        </p:txBody>
      </p:sp>
    </p:spTree>
    <p:extLst>
      <p:ext uri="{BB962C8B-B14F-4D97-AF65-F5344CB8AC3E}">
        <p14:creationId xmlns:p14="http://schemas.microsoft.com/office/powerpoint/2010/main" val="28846040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Preliminary Lessons Learned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524000"/>
            <a:ext cx="8915400" cy="3810000"/>
          </a:xfrm>
        </p:spPr>
        <p:txBody>
          <a:bodyPr/>
          <a:lstStyle/>
          <a:p>
            <a:r>
              <a:rPr lang="en-US" sz="4100" dirty="0" smtClean="0"/>
              <a:t>Changes course design:</a:t>
            </a:r>
          </a:p>
          <a:p>
            <a:pPr lvl="1"/>
            <a:r>
              <a:rPr lang="en-US" sz="4100" dirty="0" smtClean="0"/>
              <a:t>Skill acquisition</a:t>
            </a:r>
          </a:p>
          <a:p>
            <a:pPr lvl="1"/>
            <a:r>
              <a:rPr lang="en-US" sz="4100" dirty="0" smtClean="0"/>
              <a:t>Instructor demonstrates mastery</a:t>
            </a:r>
          </a:p>
          <a:p>
            <a:pPr lvl="1"/>
            <a:r>
              <a:rPr lang="en-US" sz="4100" dirty="0" smtClean="0"/>
              <a:t>Time is constrained resource</a:t>
            </a:r>
          </a:p>
        </p:txBody>
      </p:sp>
    </p:spTree>
    <p:extLst>
      <p:ext uri="{BB962C8B-B14F-4D97-AF65-F5344CB8AC3E}">
        <p14:creationId xmlns:p14="http://schemas.microsoft.com/office/powerpoint/2010/main" val="6682918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Preliminary </a:t>
            </a:r>
            <a:r>
              <a:rPr lang="en-US" sz="2800" dirty="0" smtClean="0"/>
              <a:t>Lessons Learned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2900" y="1143000"/>
            <a:ext cx="8801100" cy="5167313"/>
          </a:xfrm>
        </p:spPr>
        <p:txBody>
          <a:bodyPr/>
          <a:lstStyle/>
          <a:p>
            <a:pPr marL="242888" lvl="1" indent="0">
              <a:buNone/>
            </a:pPr>
            <a:endParaRPr lang="en-US" sz="4100" dirty="0"/>
          </a:p>
          <a:p>
            <a:r>
              <a:rPr lang="en-US" sz="4100" dirty="0" smtClean="0"/>
              <a:t>Students must:</a:t>
            </a:r>
          </a:p>
          <a:p>
            <a:pPr lvl="1"/>
            <a:r>
              <a:rPr lang="en-US" sz="4100" dirty="0" smtClean="0"/>
              <a:t>Focus on fluency</a:t>
            </a:r>
          </a:p>
          <a:p>
            <a:pPr lvl="1"/>
            <a:r>
              <a:rPr lang="en-US" sz="4100" dirty="0" smtClean="0"/>
              <a:t>Solve problems under pressure</a:t>
            </a:r>
          </a:p>
          <a:p>
            <a:pPr lvl="1"/>
            <a:r>
              <a:rPr lang="en-US" sz="4100" dirty="0" smtClean="0"/>
              <a:t>Not need </a:t>
            </a:r>
            <a:r>
              <a:rPr lang="en-US" sz="4100" dirty="0" err="1" smtClean="0"/>
              <a:t>google</a:t>
            </a:r>
            <a:endParaRPr lang="en-US" sz="4100" dirty="0" smtClean="0"/>
          </a:p>
          <a:p>
            <a:pPr lvl="1"/>
            <a:endParaRPr lang="en-US" sz="4100" dirty="0"/>
          </a:p>
          <a:p>
            <a:endParaRPr lang="en-US" sz="4100" dirty="0" smtClean="0"/>
          </a:p>
        </p:txBody>
      </p:sp>
    </p:spTree>
    <p:extLst>
      <p:ext uri="{BB962C8B-B14F-4D97-AF65-F5344CB8AC3E}">
        <p14:creationId xmlns:p14="http://schemas.microsoft.com/office/powerpoint/2010/main" val="16785355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Preliminary </a:t>
            </a:r>
            <a:r>
              <a:rPr lang="en-US" sz="2800" dirty="0" smtClean="0"/>
              <a:t>Lessons Learned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143000"/>
            <a:ext cx="9067800" cy="5167313"/>
          </a:xfrm>
        </p:spPr>
        <p:txBody>
          <a:bodyPr/>
          <a:lstStyle/>
          <a:p>
            <a:pPr marL="242888" lvl="1" indent="0">
              <a:buNone/>
            </a:pPr>
            <a:endParaRPr lang="en-US" sz="4100" dirty="0"/>
          </a:p>
          <a:p>
            <a:r>
              <a:rPr lang="en-US" sz="4100" dirty="0" smtClean="0"/>
              <a:t>Contra-indicated for:</a:t>
            </a:r>
          </a:p>
          <a:p>
            <a:pPr lvl="1"/>
            <a:r>
              <a:rPr lang="en-US" sz="4100" dirty="0" smtClean="0"/>
              <a:t>Open-ended "research"</a:t>
            </a:r>
          </a:p>
          <a:p>
            <a:pPr lvl="1"/>
            <a:r>
              <a:rPr lang="en-US" sz="4100" dirty="0" smtClean="0"/>
              <a:t>Customer interaction</a:t>
            </a:r>
          </a:p>
          <a:p>
            <a:pPr lvl="1"/>
            <a:r>
              <a:rPr lang="en-US" sz="4100" dirty="0" smtClean="0"/>
              <a:t>Soft skill development</a:t>
            </a:r>
          </a:p>
          <a:p>
            <a:pPr lvl="1"/>
            <a:endParaRPr lang="en-US" sz="4100" dirty="0"/>
          </a:p>
          <a:p>
            <a:endParaRPr lang="en-US" sz="4100" dirty="0" smtClean="0"/>
          </a:p>
        </p:txBody>
      </p:sp>
    </p:spTree>
    <p:extLst>
      <p:ext uri="{BB962C8B-B14F-4D97-AF65-F5344CB8AC3E}">
        <p14:creationId xmlns:p14="http://schemas.microsoft.com/office/powerpoint/2010/main" val="11877883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What about next time? </a:t>
            </a:r>
            <a:endParaRPr lang="en-US" sz="2800" dirty="0"/>
          </a:p>
        </p:txBody>
      </p:sp>
      <p:sp>
        <p:nvSpPr>
          <p:cNvPr id="5" name="Subtitle 4"/>
          <p:cNvSpPr>
            <a:spLocks noGrp="1"/>
          </p:cNvSpPr>
          <p:nvPr>
            <p:ph idx="1"/>
          </p:nvPr>
        </p:nvSpPr>
        <p:spPr>
          <a:xfrm>
            <a:off x="304800" y="1600200"/>
            <a:ext cx="8458200" cy="4633913"/>
          </a:xfrm>
        </p:spPr>
        <p:txBody>
          <a:bodyPr/>
          <a:lstStyle/>
          <a:p>
            <a:r>
              <a:rPr lang="en-US" sz="4100" dirty="0" smtClean="0"/>
              <a:t>How do I reuse and improve my Fall 2013 curriculum material?</a:t>
            </a:r>
          </a:p>
          <a:p>
            <a:endParaRPr lang="en-US" sz="4100" dirty="0"/>
          </a:p>
          <a:p>
            <a:r>
              <a:rPr lang="en-US" sz="4100" dirty="0" smtClean="0"/>
              <a:t>How do I make it accessible to other teachers?</a:t>
            </a:r>
            <a:endParaRPr lang="en-US" sz="4100" dirty="0"/>
          </a:p>
        </p:txBody>
      </p:sp>
    </p:spTree>
    <p:extLst>
      <p:ext uri="{BB962C8B-B14F-4D97-AF65-F5344CB8AC3E}">
        <p14:creationId xmlns:p14="http://schemas.microsoft.com/office/powerpoint/2010/main" val="14320416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4-08-13 at 3.56.50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89" t="2795" r="4346" b="6530"/>
          <a:stretch/>
        </p:blipFill>
        <p:spPr>
          <a:xfrm>
            <a:off x="533400" y="0"/>
            <a:ext cx="7696200" cy="6852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933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08-13 at 3.58.5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0"/>
            <a:ext cx="78355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208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08-13 at 3.59.1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8422"/>
            <a:ext cx="78355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9691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08-13 at 4.00.0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913" y="0"/>
            <a:ext cx="78355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6280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Prelude: Bloom's Taxonomy</a:t>
            </a:r>
            <a:endParaRPr lang="en-US" dirty="0"/>
          </a:p>
        </p:txBody>
      </p:sp>
      <p:grpSp>
        <p:nvGrpSpPr>
          <p:cNvPr id="31" name="Group 30"/>
          <p:cNvGrpSpPr/>
          <p:nvPr/>
        </p:nvGrpSpPr>
        <p:grpSpPr>
          <a:xfrm>
            <a:off x="76200" y="1600200"/>
            <a:ext cx="4800600" cy="4876800"/>
            <a:chOff x="304800" y="1600200"/>
            <a:chExt cx="4800600" cy="4876800"/>
          </a:xfrm>
        </p:grpSpPr>
        <p:sp>
          <p:nvSpPr>
            <p:cNvPr id="3" name="Isosceles Triangle 2"/>
            <p:cNvSpPr/>
            <p:nvPr/>
          </p:nvSpPr>
          <p:spPr bwMode="auto">
            <a:xfrm>
              <a:off x="304800" y="1600200"/>
              <a:ext cx="4800600" cy="4876800"/>
            </a:xfrm>
            <a:prstGeom prst="triangle">
              <a:avLst/>
            </a:prstGeom>
            <a:noFill/>
            <a:ln w="50800" cap="flat" cmpd="sng" algn="ctr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Comic Sans MS" charset="0"/>
              </a:endParaRPr>
            </a:p>
          </p:txBody>
        </p:sp>
        <p:cxnSp>
          <p:nvCxnSpPr>
            <p:cNvPr id="6" name="Straight Connector 5"/>
            <p:cNvCxnSpPr/>
            <p:nvPr/>
          </p:nvCxnSpPr>
          <p:spPr bwMode="auto">
            <a:xfrm>
              <a:off x="685800" y="5715000"/>
              <a:ext cx="4038600" cy="0"/>
            </a:xfrm>
            <a:prstGeom prst="line">
              <a:avLst/>
            </a:prstGeom>
            <a:solidFill>
              <a:schemeClr val="accent1"/>
            </a:solidFill>
            <a:ln w="50800" cap="flat" cmpd="sng" algn="ctr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" name="Straight Connector 6"/>
            <p:cNvCxnSpPr/>
            <p:nvPr/>
          </p:nvCxnSpPr>
          <p:spPr bwMode="auto">
            <a:xfrm>
              <a:off x="1066800" y="4876800"/>
              <a:ext cx="3200400" cy="0"/>
            </a:xfrm>
            <a:prstGeom prst="line">
              <a:avLst/>
            </a:prstGeom>
            <a:solidFill>
              <a:schemeClr val="accent1"/>
            </a:solidFill>
            <a:ln w="50800" cap="flat" cmpd="sng" algn="ctr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" name="Straight Connector 8"/>
            <p:cNvCxnSpPr/>
            <p:nvPr/>
          </p:nvCxnSpPr>
          <p:spPr bwMode="auto">
            <a:xfrm>
              <a:off x="1447800" y="4114800"/>
              <a:ext cx="2514600" cy="0"/>
            </a:xfrm>
            <a:prstGeom prst="line">
              <a:avLst/>
            </a:prstGeom>
            <a:solidFill>
              <a:schemeClr val="accent1"/>
            </a:solidFill>
            <a:ln w="50800" cap="flat" cmpd="sng" algn="ctr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1" name="Straight Connector 10"/>
            <p:cNvCxnSpPr/>
            <p:nvPr/>
          </p:nvCxnSpPr>
          <p:spPr bwMode="auto">
            <a:xfrm>
              <a:off x="1828800" y="3352800"/>
              <a:ext cx="1676400" cy="0"/>
            </a:xfrm>
            <a:prstGeom prst="line">
              <a:avLst/>
            </a:prstGeom>
            <a:solidFill>
              <a:schemeClr val="accent1"/>
            </a:solidFill>
            <a:ln w="50800" cap="flat" cmpd="sng" algn="ctr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" name="Straight Connector 12"/>
            <p:cNvCxnSpPr/>
            <p:nvPr/>
          </p:nvCxnSpPr>
          <p:spPr bwMode="auto">
            <a:xfrm>
              <a:off x="2209800" y="2590800"/>
              <a:ext cx="990600" cy="0"/>
            </a:xfrm>
            <a:prstGeom prst="line">
              <a:avLst/>
            </a:prstGeom>
            <a:solidFill>
              <a:schemeClr val="accent1"/>
            </a:solidFill>
            <a:ln w="50800" cap="flat" cmpd="sng" algn="ctr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22" name="Title 1"/>
          <p:cNvSpPr txBox="1">
            <a:spLocks/>
          </p:cNvSpPr>
          <p:nvPr/>
        </p:nvSpPr>
        <p:spPr bwMode="auto">
          <a:xfrm>
            <a:off x="304800" y="3352800"/>
            <a:ext cx="4419600" cy="7794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Analyze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8" name="Title 1"/>
          <p:cNvSpPr txBox="1">
            <a:spLocks/>
          </p:cNvSpPr>
          <p:nvPr/>
        </p:nvSpPr>
        <p:spPr bwMode="auto">
          <a:xfrm>
            <a:off x="304800" y="4114800"/>
            <a:ext cx="4419600" cy="7794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Apply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6" name="Title 1"/>
          <p:cNvSpPr txBox="1">
            <a:spLocks/>
          </p:cNvSpPr>
          <p:nvPr/>
        </p:nvSpPr>
        <p:spPr bwMode="auto">
          <a:xfrm>
            <a:off x="304800" y="5715000"/>
            <a:ext cx="4419600" cy="7794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Remember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7" name="Title 1"/>
          <p:cNvSpPr txBox="1">
            <a:spLocks/>
          </p:cNvSpPr>
          <p:nvPr/>
        </p:nvSpPr>
        <p:spPr bwMode="auto">
          <a:xfrm>
            <a:off x="228600" y="4953000"/>
            <a:ext cx="4419600" cy="7794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Understand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8" name="Title 1"/>
          <p:cNvSpPr txBox="1">
            <a:spLocks/>
          </p:cNvSpPr>
          <p:nvPr/>
        </p:nvSpPr>
        <p:spPr bwMode="auto">
          <a:xfrm>
            <a:off x="304800" y="1752600"/>
            <a:ext cx="4419600" cy="7794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Create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5" name="Title 1"/>
          <p:cNvSpPr txBox="1">
            <a:spLocks/>
          </p:cNvSpPr>
          <p:nvPr/>
        </p:nvSpPr>
        <p:spPr bwMode="auto">
          <a:xfrm>
            <a:off x="304800" y="2590800"/>
            <a:ext cx="4419600" cy="7794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Evaluate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grpSp>
        <p:nvGrpSpPr>
          <p:cNvPr id="32" name="Group 31"/>
          <p:cNvGrpSpPr/>
          <p:nvPr/>
        </p:nvGrpSpPr>
        <p:grpSpPr>
          <a:xfrm rot="10800000">
            <a:off x="3733800" y="1600200"/>
            <a:ext cx="4800600" cy="4876800"/>
            <a:chOff x="304800" y="1600200"/>
            <a:chExt cx="4800600" cy="4876800"/>
          </a:xfrm>
        </p:grpSpPr>
        <p:sp>
          <p:nvSpPr>
            <p:cNvPr id="33" name="Isosceles Triangle 32"/>
            <p:cNvSpPr/>
            <p:nvPr/>
          </p:nvSpPr>
          <p:spPr bwMode="auto">
            <a:xfrm>
              <a:off x="304800" y="1600200"/>
              <a:ext cx="4800600" cy="4876800"/>
            </a:xfrm>
            <a:prstGeom prst="triangle">
              <a:avLst/>
            </a:prstGeom>
            <a:noFill/>
            <a:ln w="50800" cap="flat" cmpd="sng" algn="ctr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Comic Sans MS" charset="0"/>
              </a:endParaRPr>
            </a:p>
          </p:txBody>
        </p:sp>
        <p:cxnSp>
          <p:nvCxnSpPr>
            <p:cNvPr id="34" name="Straight Connector 33"/>
            <p:cNvCxnSpPr/>
            <p:nvPr/>
          </p:nvCxnSpPr>
          <p:spPr bwMode="auto">
            <a:xfrm>
              <a:off x="685800" y="5715000"/>
              <a:ext cx="4038600" cy="0"/>
            </a:xfrm>
            <a:prstGeom prst="line">
              <a:avLst/>
            </a:prstGeom>
            <a:solidFill>
              <a:schemeClr val="accent1"/>
            </a:solidFill>
            <a:ln w="50800" cap="flat" cmpd="sng" algn="ctr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5" name="Straight Connector 34"/>
            <p:cNvCxnSpPr/>
            <p:nvPr/>
          </p:nvCxnSpPr>
          <p:spPr bwMode="auto">
            <a:xfrm>
              <a:off x="1066800" y="4876800"/>
              <a:ext cx="3200400" cy="0"/>
            </a:xfrm>
            <a:prstGeom prst="line">
              <a:avLst/>
            </a:prstGeom>
            <a:solidFill>
              <a:schemeClr val="accent1"/>
            </a:solidFill>
            <a:ln w="50800" cap="flat" cmpd="sng" algn="ctr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6" name="Straight Connector 35"/>
            <p:cNvCxnSpPr/>
            <p:nvPr/>
          </p:nvCxnSpPr>
          <p:spPr bwMode="auto">
            <a:xfrm>
              <a:off x="1447800" y="4114800"/>
              <a:ext cx="2514600" cy="0"/>
            </a:xfrm>
            <a:prstGeom prst="line">
              <a:avLst/>
            </a:prstGeom>
            <a:solidFill>
              <a:schemeClr val="accent1"/>
            </a:solidFill>
            <a:ln w="50800" cap="flat" cmpd="sng" algn="ctr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7" name="Straight Connector 36"/>
            <p:cNvCxnSpPr/>
            <p:nvPr/>
          </p:nvCxnSpPr>
          <p:spPr bwMode="auto">
            <a:xfrm>
              <a:off x="1828800" y="3352800"/>
              <a:ext cx="1676400" cy="0"/>
            </a:xfrm>
            <a:prstGeom prst="line">
              <a:avLst/>
            </a:prstGeom>
            <a:solidFill>
              <a:schemeClr val="accent1"/>
            </a:solidFill>
            <a:ln w="50800" cap="flat" cmpd="sng" algn="ctr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8" name="Straight Connector 37"/>
            <p:cNvCxnSpPr/>
            <p:nvPr/>
          </p:nvCxnSpPr>
          <p:spPr bwMode="auto">
            <a:xfrm>
              <a:off x="2209800" y="2590800"/>
              <a:ext cx="990600" cy="0"/>
            </a:xfrm>
            <a:prstGeom prst="line">
              <a:avLst/>
            </a:prstGeom>
            <a:solidFill>
              <a:schemeClr val="accent1"/>
            </a:solidFill>
            <a:ln w="50800" cap="flat" cmpd="sng" algn="ctr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39" name="Title 1"/>
          <p:cNvSpPr txBox="1">
            <a:spLocks/>
          </p:cNvSpPr>
          <p:nvPr/>
        </p:nvSpPr>
        <p:spPr bwMode="auto">
          <a:xfrm>
            <a:off x="4038600" y="3200400"/>
            <a:ext cx="4419600" cy="7794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Discussion group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0" name="Title 1"/>
          <p:cNvSpPr txBox="1">
            <a:spLocks/>
          </p:cNvSpPr>
          <p:nvPr/>
        </p:nvSpPr>
        <p:spPr bwMode="auto">
          <a:xfrm>
            <a:off x="4038600" y="3962400"/>
            <a:ext cx="4419600" cy="7794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Demonstration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1" name="Title 1"/>
          <p:cNvSpPr txBox="1">
            <a:spLocks/>
          </p:cNvSpPr>
          <p:nvPr/>
        </p:nvSpPr>
        <p:spPr bwMode="auto">
          <a:xfrm>
            <a:off x="4038600" y="5562600"/>
            <a:ext cx="4419600" cy="7794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Lecture/Reading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2" name="Title 1"/>
          <p:cNvSpPr txBox="1">
            <a:spLocks/>
          </p:cNvSpPr>
          <p:nvPr/>
        </p:nvSpPr>
        <p:spPr bwMode="auto">
          <a:xfrm>
            <a:off x="3962400" y="4724400"/>
            <a:ext cx="4419600" cy="7794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Audio-Visual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3" name="Title 1"/>
          <p:cNvSpPr txBox="1">
            <a:spLocks/>
          </p:cNvSpPr>
          <p:nvPr/>
        </p:nvSpPr>
        <p:spPr bwMode="auto">
          <a:xfrm>
            <a:off x="4038600" y="1600200"/>
            <a:ext cx="4419600" cy="7794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Teach others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4" name="Title 1"/>
          <p:cNvSpPr txBox="1">
            <a:spLocks/>
          </p:cNvSpPr>
          <p:nvPr/>
        </p:nvSpPr>
        <p:spPr bwMode="auto">
          <a:xfrm>
            <a:off x="4038600" y="2438400"/>
            <a:ext cx="4419600" cy="7794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Practice by doing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9" name="Title 1"/>
          <p:cNvSpPr txBox="1">
            <a:spLocks/>
          </p:cNvSpPr>
          <p:nvPr/>
        </p:nvSpPr>
        <p:spPr bwMode="auto">
          <a:xfrm>
            <a:off x="1524000" y="914400"/>
            <a:ext cx="1905000" cy="5508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2000" dirty="0" smtClean="0">
                <a:solidFill>
                  <a:schemeClr val="accent5">
                    <a:lumMod val="75000"/>
                  </a:schemeClr>
                </a:solidFill>
              </a:rPr>
              <a:t>Capabilities</a:t>
            </a:r>
            <a:endParaRPr lang="en-US" sz="20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0" name="Title 1"/>
          <p:cNvSpPr txBox="1">
            <a:spLocks/>
          </p:cNvSpPr>
          <p:nvPr/>
        </p:nvSpPr>
        <p:spPr bwMode="auto">
          <a:xfrm>
            <a:off x="5181600" y="914400"/>
            <a:ext cx="1905000" cy="5508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2000" dirty="0" smtClean="0">
                <a:solidFill>
                  <a:schemeClr val="accent5">
                    <a:lumMod val="75000"/>
                  </a:schemeClr>
                </a:solidFill>
              </a:rPr>
              <a:t>Techniques</a:t>
            </a:r>
            <a:endParaRPr lang="en-US" sz="20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45" name="Title 1"/>
          <p:cNvSpPr txBox="1">
            <a:spLocks/>
          </p:cNvSpPr>
          <p:nvPr/>
        </p:nvSpPr>
        <p:spPr bwMode="auto">
          <a:xfrm>
            <a:off x="0" y="1828800"/>
            <a:ext cx="1066800" cy="5508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pPr algn="l"/>
            <a:r>
              <a:rPr lang="en-US" sz="2000" dirty="0" smtClean="0">
                <a:solidFill>
                  <a:schemeClr val="accent5">
                    <a:lumMod val="75000"/>
                  </a:schemeClr>
                </a:solidFill>
              </a:rPr>
              <a:t>Deep</a:t>
            </a:r>
            <a:endParaRPr lang="en-US" sz="2000" dirty="0">
              <a:solidFill>
                <a:schemeClr val="accent5">
                  <a:lumMod val="75000"/>
                </a:schemeClr>
              </a:solidFill>
            </a:endParaRPr>
          </a:p>
        </p:txBody>
      </p:sp>
      <p:cxnSp>
        <p:nvCxnSpPr>
          <p:cNvPr id="47" name="Straight Arrow Connector 46"/>
          <p:cNvCxnSpPr/>
          <p:nvPr/>
        </p:nvCxnSpPr>
        <p:spPr bwMode="auto">
          <a:xfrm>
            <a:off x="228600" y="2286000"/>
            <a:ext cx="0" cy="3733800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accent5">
                <a:lumMod val="75000"/>
              </a:schemeClr>
            </a:solidFill>
            <a:prstDash val="solid"/>
            <a:round/>
            <a:headEnd type="arrow"/>
            <a:tailEnd type="arrow"/>
          </a:ln>
          <a:effectLst/>
        </p:spPr>
      </p:cxnSp>
      <p:sp>
        <p:nvSpPr>
          <p:cNvPr id="48" name="Title 1"/>
          <p:cNvSpPr txBox="1">
            <a:spLocks/>
          </p:cNvSpPr>
          <p:nvPr/>
        </p:nvSpPr>
        <p:spPr bwMode="auto">
          <a:xfrm>
            <a:off x="0" y="5867400"/>
            <a:ext cx="1219200" cy="550863"/>
          </a:xfrm>
          <a:prstGeom prst="rect">
            <a:avLst/>
          </a:prstGeom>
          <a:solidFill>
            <a:schemeClr val="tx2">
              <a:alpha val="50000"/>
            </a:schemeClr>
          </a:solidFill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pPr algn="l"/>
            <a:r>
              <a:rPr lang="en-US" sz="2000" dirty="0" smtClean="0">
                <a:solidFill>
                  <a:schemeClr val="accent5">
                    <a:lumMod val="75000"/>
                  </a:schemeClr>
                </a:solidFill>
              </a:rPr>
              <a:t>Shallow</a:t>
            </a:r>
            <a:endParaRPr lang="en-US" sz="2000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24170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08-13 at 4.01.4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0"/>
            <a:ext cx="5261741" cy="68580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228600"/>
            <a:ext cx="3962400" cy="762000"/>
          </a:xfrm>
        </p:spPr>
        <p:txBody>
          <a:bodyPr/>
          <a:lstStyle/>
          <a:p>
            <a:r>
              <a:rPr lang="en-US" sz="2800" dirty="0" smtClean="0"/>
              <a:t>Modules</a:t>
            </a:r>
            <a:endParaRPr lang="en-US" sz="2800" dirty="0"/>
          </a:p>
        </p:txBody>
      </p:sp>
      <p:sp>
        <p:nvSpPr>
          <p:cNvPr id="4" name="Title 2"/>
          <p:cNvSpPr txBox="1">
            <a:spLocks/>
          </p:cNvSpPr>
          <p:nvPr/>
        </p:nvSpPr>
        <p:spPr bwMode="auto">
          <a:xfrm>
            <a:off x="0" y="1295400"/>
            <a:ext cx="3962400" cy="7620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chemeClr val="accent1">
                    <a:lumMod val="75000"/>
                  </a:schemeClr>
                </a:solidFill>
                <a:latin typeface="Arial Black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2800" dirty="0" smtClean="0"/>
              <a:t>Outcomes</a:t>
            </a:r>
            <a:endParaRPr lang="en-US" sz="2800" dirty="0"/>
          </a:p>
        </p:txBody>
      </p:sp>
      <p:sp>
        <p:nvSpPr>
          <p:cNvPr id="5" name="Title 2"/>
          <p:cNvSpPr txBox="1">
            <a:spLocks/>
          </p:cNvSpPr>
          <p:nvPr/>
        </p:nvSpPr>
        <p:spPr bwMode="auto">
          <a:xfrm>
            <a:off x="-7730" y="2514600"/>
            <a:ext cx="3962400" cy="7620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chemeClr val="accent1">
                    <a:lumMod val="75000"/>
                  </a:schemeClr>
                </a:solidFill>
                <a:latin typeface="Arial Black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2800" dirty="0" smtClean="0"/>
              <a:t>Readings</a:t>
            </a:r>
          </a:p>
        </p:txBody>
      </p:sp>
      <p:sp>
        <p:nvSpPr>
          <p:cNvPr id="6" name="Title 2"/>
          <p:cNvSpPr txBox="1">
            <a:spLocks/>
          </p:cNvSpPr>
          <p:nvPr/>
        </p:nvSpPr>
        <p:spPr bwMode="auto">
          <a:xfrm>
            <a:off x="15461" y="3733800"/>
            <a:ext cx="3962400" cy="7620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chemeClr val="accent1">
                    <a:lumMod val="75000"/>
                  </a:schemeClr>
                </a:solidFill>
                <a:latin typeface="Arial Black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2800" dirty="0" smtClean="0"/>
              <a:t>Experiences</a:t>
            </a:r>
            <a:endParaRPr lang="en-US" sz="2800" dirty="0"/>
          </a:p>
        </p:txBody>
      </p:sp>
      <p:sp>
        <p:nvSpPr>
          <p:cNvPr id="7" name="Title 2"/>
          <p:cNvSpPr txBox="1">
            <a:spLocks/>
          </p:cNvSpPr>
          <p:nvPr/>
        </p:nvSpPr>
        <p:spPr bwMode="auto">
          <a:xfrm>
            <a:off x="0" y="4953000"/>
            <a:ext cx="3962400" cy="7620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chemeClr val="accent1">
                    <a:lumMod val="75000"/>
                  </a:schemeClr>
                </a:solidFill>
                <a:latin typeface="Arial Black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2800" dirty="0" smtClean="0"/>
              <a:t>Assessments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2531288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Recap: Bloom's Taxonomy</a:t>
            </a:r>
            <a:endParaRPr lang="en-US" dirty="0"/>
          </a:p>
        </p:txBody>
      </p:sp>
      <p:grpSp>
        <p:nvGrpSpPr>
          <p:cNvPr id="31" name="Group 30"/>
          <p:cNvGrpSpPr/>
          <p:nvPr/>
        </p:nvGrpSpPr>
        <p:grpSpPr>
          <a:xfrm>
            <a:off x="76200" y="1600200"/>
            <a:ext cx="4800600" cy="4876800"/>
            <a:chOff x="304800" y="1600200"/>
            <a:chExt cx="4800600" cy="4876800"/>
          </a:xfrm>
        </p:grpSpPr>
        <p:sp>
          <p:nvSpPr>
            <p:cNvPr id="3" name="Isosceles Triangle 2"/>
            <p:cNvSpPr/>
            <p:nvPr/>
          </p:nvSpPr>
          <p:spPr bwMode="auto">
            <a:xfrm>
              <a:off x="304800" y="1600200"/>
              <a:ext cx="4800600" cy="4876800"/>
            </a:xfrm>
            <a:prstGeom prst="triangle">
              <a:avLst/>
            </a:prstGeom>
            <a:noFill/>
            <a:ln w="50800" cap="flat" cmpd="sng" algn="ctr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Comic Sans MS" charset="0"/>
              </a:endParaRPr>
            </a:p>
          </p:txBody>
        </p:sp>
        <p:cxnSp>
          <p:nvCxnSpPr>
            <p:cNvPr id="6" name="Straight Connector 5"/>
            <p:cNvCxnSpPr/>
            <p:nvPr/>
          </p:nvCxnSpPr>
          <p:spPr bwMode="auto">
            <a:xfrm>
              <a:off x="685800" y="5715000"/>
              <a:ext cx="4038600" cy="0"/>
            </a:xfrm>
            <a:prstGeom prst="line">
              <a:avLst/>
            </a:prstGeom>
            <a:solidFill>
              <a:schemeClr val="accent1"/>
            </a:solidFill>
            <a:ln w="50800" cap="flat" cmpd="sng" algn="ctr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" name="Straight Connector 6"/>
            <p:cNvCxnSpPr/>
            <p:nvPr/>
          </p:nvCxnSpPr>
          <p:spPr bwMode="auto">
            <a:xfrm>
              <a:off x="1066800" y="4876800"/>
              <a:ext cx="3200400" cy="0"/>
            </a:xfrm>
            <a:prstGeom prst="line">
              <a:avLst/>
            </a:prstGeom>
            <a:solidFill>
              <a:schemeClr val="accent1"/>
            </a:solidFill>
            <a:ln w="50800" cap="flat" cmpd="sng" algn="ctr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" name="Straight Connector 8"/>
            <p:cNvCxnSpPr/>
            <p:nvPr/>
          </p:nvCxnSpPr>
          <p:spPr bwMode="auto">
            <a:xfrm>
              <a:off x="1447800" y="4114800"/>
              <a:ext cx="2514600" cy="0"/>
            </a:xfrm>
            <a:prstGeom prst="line">
              <a:avLst/>
            </a:prstGeom>
            <a:solidFill>
              <a:schemeClr val="accent1"/>
            </a:solidFill>
            <a:ln w="50800" cap="flat" cmpd="sng" algn="ctr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1" name="Straight Connector 10"/>
            <p:cNvCxnSpPr/>
            <p:nvPr/>
          </p:nvCxnSpPr>
          <p:spPr bwMode="auto">
            <a:xfrm>
              <a:off x="1828800" y="3352800"/>
              <a:ext cx="1676400" cy="0"/>
            </a:xfrm>
            <a:prstGeom prst="line">
              <a:avLst/>
            </a:prstGeom>
            <a:solidFill>
              <a:schemeClr val="accent1"/>
            </a:solidFill>
            <a:ln w="50800" cap="flat" cmpd="sng" algn="ctr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" name="Straight Connector 12"/>
            <p:cNvCxnSpPr/>
            <p:nvPr/>
          </p:nvCxnSpPr>
          <p:spPr bwMode="auto">
            <a:xfrm>
              <a:off x="2209800" y="2590800"/>
              <a:ext cx="990600" cy="0"/>
            </a:xfrm>
            <a:prstGeom prst="line">
              <a:avLst/>
            </a:prstGeom>
            <a:solidFill>
              <a:schemeClr val="accent1"/>
            </a:solidFill>
            <a:ln w="50800" cap="flat" cmpd="sng" algn="ctr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22" name="Title 1"/>
          <p:cNvSpPr txBox="1">
            <a:spLocks/>
          </p:cNvSpPr>
          <p:nvPr/>
        </p:nvSpPr>
        <p:spPr bwMode="auto">
          <a:xfrm>
            <a:off x="304800" y="3352800"/>
            <a:ext cx="4419600" cy="7794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4500" dirty="0" smtClean="0">
                <a:solidFill>
                  <a:schemeClr val="accent1">
                    <a:lumMod val="75000"/>
                  </a:schemeClr>
                </a:solidFill>
              </a:rPr>
              <a:t>Analyze</a:t>
            </a:r>
            <a:endParaRPr lang="en-US" sz="45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8" name="Title 1"/>
          <p:cNvSpPr txBox="1">
            <a:spLocks/>
          </p:cNvSpPr>
          <p:nvPr/>
        </p:nvSpPr>
        <p:spPr bwMode="auto">
          <a:xfrm>
            <a:off x="304800" y="4114800"/>
            <a:ext cx="4419600" cy="7794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4500" dirty="0" smtClean="0">
                <a:solidFill>
                  <a:schemeClr val="accent1">
                    <a:lumMod val="75000"/>
                  </a:schemeClr>
                </a:solidFill>
              </a:rPr>
              <a:t>Apply</a:t>
            </a:r>
            <a:endParaRPr lang="en-US" sz="45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6" name="Title 1"/>
          <p:cNvSpPr txBox="1">
            <a:spLocks/>
          </p:cNvSpPr>
          <p:nvPr/>
        </p:nvSpPr>
        <p:spPr bwMode="auto">
          <a:xfrm>
            <a:off x="304800" y="5715000"/>
            <a:ext cx="4419600" cy="7794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4500" dirty="0" smtClean="0">
                <a:solidFill>
                  <a:schemeClr val="accent1">
                    <a:lumMod val="75000"/>
                  </a:schemeClr>
                </a:solidFill>
              </a:rPr>
              <a:t>Remember</a:t>
            </a:r>
            <a:endParaRPr lang="en-US" sz="45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7" name="Title 1"/>
          <p:cNvSpPr txBox="1">
            <a:spLocks/>
          </p:cNvSpPr>
          <p:nvPr/>
        </p:nvSpPr>
        <p:spPr bwMode="auto">
          <a:xfrm>
            <a:off x="228600" y="4953000"/>
            <a:ext cx="4419600" cy="7794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4500" dirty="0" smtClean="0">
                <a:solidFill>
                  <a:schemeClr val="accent1">
                    <a:lumMod val="75000"/>
                  </a:schemeClr>
                </a:solidFill>
              </a:rPr>
              <a:t>Understand</a:t>
            </a:r>
            <a:endParaRPr lang="en-US" sz="45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8" name="Title 1"/>
          <p:cNvSpPr txBox="1">
            <a:spLocks/>
          </p:cNvSpPr>
          <p:nvPr/>
        </p:nvSpPr>
        <p:spPr bwMode="auto">
          <a:xfrm>
            <a:off x="304800" y="1752600"/>
            <a:ext cx="4419600" cy="7794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1800" dirty="0" smtClean="0">
                <a:solidFill>
                  <a:schemeClr val="accent1">
                    <a:lumMod val="75000"/>
                  </a:schemeClr>
                </a:solidFill>
              </a:rPr>
              <a:t>Create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5" name="Title 1"/>
          <p:cNvSpPr txBox="1">
            <a:spLocks/>
          </p:cNvSpPr>
          <p:nvPr/>
        </p:nvSpPr>
        <p:spPr bwMode="auto">
          <a:xfrm>
            <a:off x="304800" y="2590800"/>
            <a:ext cx="4419600" cy="7794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Evaluate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9" name="Title 1"/>
          <p:cNvSpPr txBox="1">
            <a:spLocks/>
          </p:cNvSpPr>
          <p:nvPr/>
        </p:nvSpPr>
        <p:spPr bwMode="auto">
          <a:xfrm>
            <a:off x="1524000" y="914400"/>
            <a:ext cx="1905000" cy="5508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2000" dirty="0" smtClean="0">
                <a:solidFill>
                  <a:schemeClr val="accent5">
                    <a:lumMod val="75000"/>
                  </a:schemeClr>
                </a:solidFill>
              </a:rPr>
              <a:t>Capabilities</a:t>
            </a:r>
            <a:endParaRPr lang="en-US" sz="20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45" name="Title 1"/>
          <p:cNvSpPr txBox="1">
            <a:spLocks/>
          </p:cNvSpPr>
          <p:nvPr/>
        </p:nvSpPr>
        <p:spPr bwMode="auto">
          <a:xfrm>
            <a:off x="0" y="1828800"/>
            <a:ext cx="1066800" cy="5508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pPr algn="l"/>
            <a:r>
              <a:rPr lang="en-US" sz="2000" dirty="0" smtClean="0">
                <a:solidFill>
                  <a:schemeClr val="accent5">
                    <a:lumMod val="75000"/>
                  </a:schemeClr>
                </a:solidFill>
              </a:rPr>
              <a:t>Deep</a:t>
            </a:r>
            <a:endParaRPr lang="en-US" sz="2000" dirty="0">
              <a:solidFill>
                <a:schemeClr val="accent5">
                  <a:lumMod val="75000"/>
                </a:schemeClr>
              </a:solidFill>
            </a:endParaRPr>
          </a:p>
        </p:txBody>
      </p:sp>
      <p:cxnSp>
        <p:nvCxnSpPr>
          <p:cNvPr id="47" name="Straight Arrow Connector 46"/>
          <p:cNvCxnSpPr/>
          <p:nvPr/>
        </p:nvCxnSpPr>
        <p:spPr bwMode="auto">
          <a:xfrm>
            <a:off x="228600" y="2286000"/>
            <a:ext cx="0" cy="3733800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accent5">
                <a:lumMod val="75000"/>
              </a:schemeClr>
            </a:solidFill>
            <a:prstDash val="solid"/>
            <a:round/>
            <a:headEnd type="arrow"/>
            <a:tailEnd type="arrow"/>
          </a:ln>
          <a:effectLst/>
        </p:spPr>
      </p:cxnSp>
      <p:sp>
        <p:nvSpPr>
          <p:cNvPr id="48" name="Title 1"/>
          <p:cNvSpPr txBox="1">
            <a:spLocks/>
          </p:cNvSpPr>
          <p:nvPr/>
        </p:nvSpPr>
        <p:spPr bwMode="auto">
          <a:xfrm>
            <a:off x="0" y="5867400"/>
            <a:ext cx="1219200" cy="550863"/>
          </a:xfrm>
          <a:prstGeom prst="rect">
            <a:avLst/>
          </a:prstGeom>
          <a:solidFill>
            <a:schemeClr val="tx2">
              <a:alpha val="50000"/>
            </a:schemeClr>
          </a:solidFill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pPr algn="l"/>
            <a:r>
              <a:rPr lang="en-US" sz="2000" dirty="0" smtClean="0">
                <a:solidFill>
                  <a:schemeClr val="accent5">
                    <a:lumMod val="75000"/>
                  </a:schemeClr>
                </a:solidFill>
              </a:rPr>
              <a:t>Shallow</a:t>
            </a:r>
            <a:endParaRPr lang="en-US" sz="2000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26970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Recap: Bloom's Taxonomy</a:t>
            </a:r>
            <a:endParaRPr lang="en-US" dirty="0"/>
          </a:p>
        </p:txBody>
      </p:sp>
      <p:grpSp>
        <p:nvGrpSpPr>
          <p:cNvPr id="31" name="Group 30"/>
          <p:cNvGrpSpPr/>
          <p:nvPr/>
        </p:nvGrpSpPr>
        <p:grpSpPr>
          <a:xfrm>
            <a:off x="76200" y="1600200"/>
            <a:ext cx="4800600" cy="4876800"/>
            <a:chOff x="304800" y="1600200"/>
            <a:chExt cx="4800600" cy="4876800"/>
          </a:xfrm>
        </p:grpSpPr>
        <p:sp>
          <p:nvSpPr>
            <p:cNvPr id="3" name="Isosceles Triangle 2"/>
            <p:cNvSpPr/>
            <p:nvPr/>
          </p:nvSpPr>
          <p:spPr bwMode="auto">
            <a:xfrm>
              <a:off x="304800" y="1600200"/>
              <a:ext cx="4800600" cy="4876800"/>
            </a:xfrm>
            <a:prstGeom prst="triangle">
              <a:avLst/>
            </a:prstGeom>
            <a:noFill/>
            <a:ln w="50800" cap="flat" cmpd="sng" algn="ctr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Comic Sans MS" charset="0"/>
              </a:endParaRPr>
            </a:p>
          </p:txBody>
        </p:sp>
        <p:cxnSp>
          <p:nvCxnSpPr>
            <p:cNvPr id="6" name="Straight Connector 5"/>
            <p:cNvCxnSpPr/>
            <p:nvPr/>
          </p:nvCxnSpPr>
          <p:spPr bwMode="auto">
            <a:xfrm>
              <a:off x="685800" y="5715000"/>
              <a:ext cx="4038600" cy="0"/>
            </a:xfrm>
            <a:prstGeom prst="line">
              <a:avLst/>
            </a:prstGeom>
            <a:solidFill>
              <a:schemeClr val="accent1"/>
            </a:solidFill>
            <a:ln w="50800" cap="flat" cmpd="sng" algn="ctr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" name="Straight Connector 6"/>
            <p:cNvCxnSpPr/>
            <p:nvPr/>
          </p:nvCxnSpPr>
          <p:spPr bwMode="auto">
            <a:xfrm>
              <a:off x="1066800" y="4876800"/>
              <a:ext cx="3200400" cy="0"/>
            </a:xfrm>
            <a:prstGeom prst="line">
              <a:avLst/>
            </a:prstGeom>
            <a:solidFill>
              <a:schemeClr val="accent1"/>
            </a:solidFill>
            <a:ln w="50800" cap="flat" cmpd="sng" algn="ctr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" name="Straight Connector 8"/>
            <p:cNvCxnSpPr/>
            <p:nvPr/>
          </p:nvCxnSpPr>
          <p:spPr bwMode="auto">
            <a:xfrm>
              <a:off x="1447800" y="4114800"/>
              <a:ext cx="2514600" cy="0"/>
            </a:xfrm>
            <a:prstGeom prst="line">
              <a:avLst/>
            </a:prstGeom>
            <a:solidFill>
              <a:schemeClr val="accent1"/>
            </a:solidFill>
            <a:ln w="50800" cap="flat" cmpd="sng" algn="ctr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1" name="Straight Connector 10"/>
            <p:cNvCxnSpPr/>
            <p:nvPr/>
          </p:nvCxnSpPr>
          <p:spPr bwMode="auto">
            <a:xfrm>
              <a:off x="1828800" y="3352800"/>
              <a:ext cx="1676400" cy="0"/>
            </a:xfrm>
            <a:prstGeom prst="line">
              <a:avLst/>
            </a:prstGeom>
            <a:solidFill>
              <a:schemeClr val="accent1"/>
            </a:solidFill>
            <a:ln w="50800" cap="flat" cmpd="sng" algn="ctr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" name="Straight Connector 12"/>
            <p:cNvCxnSpPr/>
            <p:nvPr/>
          </p:nvCxnSpPr>
          <p:spPr bwMode="auto">
            <a:xfrm>
              <a:off x="2209800" y="2590800"/>
              <a:ext cx="990600" cy="0"/>
            </a:xfrm>
            <a:prstGeom prst="line">
              <a:avLst/>
            </a:prstGeom>
            <a:solidFill>
              <a:schemeClr val="accent1"/>
            </a:solidFill>
            <a:ln w="50800" cap="flat" cmpd="sng" algn="ctr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22" name="Title 1"/>
          <p:cNvSpPr txBox="1">
            <a:spLocks/>
          </p:cNvSpPr>
          <p:nvPr/>
        </p:nvSpPr>
        <p:spPr bwMode="auto">
          <a:xfrm>
            <a:off x="304800" y="3352800"/>
            <a:ext cx="4419600" cy="7794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Analyze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8" name="Title 1"/>
          <p:cNvSpPr txBox="1">
            <a:spLocks/>
          </p:cNvSpPr>
          <p:nvPr/>
        </p:nvSpPr>
        <p:spPr bwMode="auto">
          <a:xfrm>
            <a:off x="304800" y="4114800"/>
            <a:ext cx="4419600" cy="7794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4500" dirty="0" smtClean="0">
                <a:solidFill>
                  <a:schemeClr val="accent1">
                    <a:lumMod val="75000"/>
                  </a:schemeClr>
                </a:solidFill>
              </a:rPr>
              <a:t>Apply</a:t>
            </a:r>
            <a:endParaRPr lang="en-US" sz="45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6" name="Title 1"/>
          <p:cNvSpPr txBox="1">
            <a:spLocks/>
          </p:cNvSpPr>
          <p:nvPr/>
        </p:nvSpPr>
        <p:spPr bwMode="auto">
          <a:xfrm>
            <a:off x="304800" y="5715000"/>
            <a:ext cx="4419600" cy="7794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4500" dirty="0" smtClean="0">
                <a:solidFill>
                  <a:schemeClr val="accent1">
                    <a:lumMod val="75000"/>
                  </a:schemeClr>
                </a:solidFill>
              </a:rPr>
              <a:t>Remember</a:t>
            </a: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	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7" name="Title 1"/>
          <p:cNvSpPr txBox="1">
            <a:spLocks/>
          </p:cNvSpPr>
          <p:nvPr/>
        </p:nvSpPr>
        <p:spPr bwMode="auto">
          <a:xfrm>
            <a:off x="228600" y="4953000"/>
            <a:ext cx="4419600" cy="7794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4500" dirty="0" smtClean="0">
                <a:solidFill>
                  <a:schemeClr val="accent1">
                    <a:lumMod val="75000"/>
                  </a:schemeClr>
                </a:solidFill>
              </a:rPr>
              <a:t>Understand</a:t>
            </a:r>
            <a:endParaRPr lang="en-US" sz="45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8" name="Title 1"/>
          <p:cNvSpPr txBox="1">
            <a:spLocks/>
          </p:cNvSpPr>
          <p:nvPr/>
        </p:nvSpPr>
        <p:spPr bwMode="auto">
          <a:xfrm>
            <a:off x="304800" y="1752600"/>
            <a:ext cx="4419600" cy="7794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1800" dirty="0" smtClean="0">
                <a:solidFill>
                  <a:schemeClr val="accent1">
                    <a:lumMod val="75000"/>
                  </a:schemeClr>
                </a:solidFill>
              </a:rPr>
              <a:t>Create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5" name="Title 1"/>
          <p:cNvSpPr txBox="1">
            <a:spLocks/>
          </p:cNvSpPr>
          <p:nvPr/>
        </p:nvSpPr>
        <p:spPr bwMode="auto">
          <a:xfrm>
            <a:off x="304800" y="2590800"/>
            <a:ext cx="4419600" cy="7794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Evaluate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grpSp>
        <p:nvGrpSpPr>
          <p:cNvPr id="32" name="Group 31"/>
          <p:cNvGrpSpPr/>
          <p:nvPr/>
        </p:nvGrpSpPr>
        <p:grpSpPr>
          <a:xfrm rot="10800000">
            <a:off x="3733800" y="1600200"/>
            <a:ext cx="4800600" cy="4876800"/>
            <a:chOff x="304800" y="1600200"/>
            <a:chExt cx="4800600" cy="4876800"/>
          </a:xfrm>
        </p:grpSpPr>
        <p:sp>
          <p:nvSpPr>
            <p:cNvPr id="33" name="Isosceles Triangle 32"/>
            <p:cNvSpPr/>
            <p:nvPr/>
          </p:nvSpPr>
          <p:spPr bwMode="auto">
            <a:xfrm>
              <a:off x="304800" y="1600200"/>
              <a:ext cx="4800600" cy="4876800"/>
            </a:xfrm>
            <a:prstGeom prst="triangle">
              <a:avLst/>
            </a:prstGeom>
            <a:noFill/>
            <a:ln w="50800" cap="flat" cmpd="sng" algn="ctr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Comic Sans MS" charset="0"/>
              </a:endParaRPr>
            </a:p>
          </p:txBody>
        </p:sp>
        <p:cxnSp>
          <p:nvCxnSpPr>
            <p:cNvPr id="34" name="Straight Connector 33"/>
            <p:cNvCxnSpPr/>
            <p:nvPr/>
          </p:nvCxnSpPr>
          <p:spPr bwMode="auto">
            <a:xfrm>
              <a:off x="685800" y="5715000"/>
              <a:ext cx="4038600" cy="0"/>
            </a:xfrm>
            <a:prstGeom prst="line">
              <a:avLst/>
            </a:prstGeom>
            <a:solidFill>
              <a:schemeClr val="accent1"/>
            </a:solidFill>
            <a:ln w="50800" cap="flat" cmpd="sng" algn="ctr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5" name="Straight Connector 34"/>
            <p:cNvCxnSpPr/>
            <p:nvPr/>
          </p:nvCxnSpPr>
          <p:spPr bwMode="auto">
            <a:xfrm>
              <a:off x="1066800" y="4876800"/>
              <a:ext cx="3200400" cy="0"/>
            </a:xfrm>
            <a:prstGeom prst="line">
              <a:avLst/>
            </a:prstGeom>
            <a:solidFill>
              <a:schemeClr val="accent1"/>
            </a:solidFill>
            <a:ln w="50800" cap="flat" cmpd="sng" algn="ctr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6" name="Straight Connector 35"/>
            <p:cNvCxnSpPr/>
            <p:nvPr/>
          </p:nvCxnSpPr>
          <p:spPr bwMode="auto">
            <a:xfrm>
              <a:off x="1447800" y="4114800"/>
              <a:ext cx="2514600" cy="0"/>
            </a:xfrm>
            <a:prstGeom prst="line">
              <a:avLst/>
            </a:prstGeom>
            <a:solidFill>
              <a:schemeClr val="accent1"/>
            </a:solidFill>
            <a:ln w="50800" cap="flat" cmpd="sng" algn="ctr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7" name="Straight Connector 36"/>
            <p:cNvCxnSpPr/>
            <p:nvPr/>
          </p:nvCxnSpPr>
          <p:spPr bwMode="auto">
            <a:xfrm>
              <a:off x="1828800" y="3352800"/>
              <a:ext cx="1676400" cy="0"/>
            </a:xfrm>
            <a:prstGeom prst="line">
              <a:avLst/>
            </a:prstGeom>
            <a:solidFill>
              <a:schemeClr val="accent1"/>
            </a:solidFill>
            <a:ln w="50800" cap="flat" cmpd="sng" algn="ctr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8" name="Straight Connector 37"/>
            <p:cNvCxnSpPr/>
            <p:nvPr/>
          </p:nvCxnSpPr>
          <p:spPr bwMode="auto">
            <a:xfrm>
              <a:off x="2209800" y="2590800"/>
              <a:ext cx="990600" cy="0"/>
            </a:xfrm>
            <a:prstGeom prst="line">
              <a:avLst/>
            </a:prstGeom>
            <a:solidFill>
              <a:schemeClr val="accent1"/>
            </a:solidFill>
            <a:ln w="50800" cap="flat" cmpd="sng" algn="ctr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39" name="Title 1"/>
          <p:cNvSpPr txBox="1">
            <a:spLocks/>
          </p:cNvSpPr>
          <p:nvPr/>
        </p:nvSpPr>
        <p:spPr bwMode="auto">
          <a:xfrm>
            <a:off x="4038600" y="3200400"/>
            <a:ext cx="4419600" cy="7794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Discussion group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0" name="Title 1"/>
          <p:cNvSpPr txBox="1">
            <a:spLocks/>
          </p:cNvSpPr>
          <p:nvPr/>
        </p:nvSpPr>
        <p:spPr bwMode="auto">
          <a:xfrm>
            <a:off x="4038600" y="3962400"/>
            <a:ext cx="4419600" cy="7794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4500" dirty="0" smtClean="0">
                <a:solidFill>
                  <a:schemeClr val="accent1">
                    <a:lumMod val="75000"/>
                  </a:schemeClr>
                </a:solidFill>
              </a:rPr>
              <a:t>Demonstration</a:t>
            </a:r>
            <a:endParaRPr lang="en-US" sz="45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1" name="Title 1"/>
          <p:cNvSpPr txBox="1">
            <a:spLocks/>
          </p:cNvSpPr>
          <p:nvPr/>
        </p:nvSpPr>
        <p:spPr bwMode="auto">
          <a:xfrm>
            <a:off x="4038600" y="5562600"/>
            <a:ext cx="4419600" cy="7794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Lecture/Reading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2" name="Title 1"/>
          <p:cNvSpPr txBox="1">
            <a:spLocks/>
          </p:cNvSpPr>
          <p:nvPr/>
        </p:nvSpPr>
        <p:spPr bwMode="auto">
          <a:xfrm>
            <a:off x="3962400" y="4724400"/>
            <a:ext cx="4419600" cy="7794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Audio-Visual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3" name="Title 1"/>
          <p:cNvSpPr txBox="1">
            <a:spLocks/>
          </p:cNvSpPr>
          <p:nvPr/>
        </p:nvSpPr>
        <p:spPr bwMode="auto">
          <a:xfrm>
            <a:off x="4038600" y="1600200"/>
            <a:ext cx="4419600" cy="7794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1800" dirty="0" smtClean="0">
                <a:solidFill>
                  <a:schemeClr val="accent1">
                    <a:lumMod val="75000"/>
                  </a:schemeClr>
                </a:solidFill>
              </a:rPr>
              <a:t>Teach others</a:t>
            </a:r>
            <a:endParaRPr lang="en-US" sz="1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4" name="Title 1"/>
          <p:cNvSpPr txBox="1">
            <a:spLocks/>
          </p:cNvSpPr>
          <p:nvPr/>
        </p:nvSpPr>
        <p:spPr bwMode="auto">
          <a:xfrm>
            <a:off x="3657600" y="2438400"/>
            <a:ext cx="5181600" cy="7794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4000" dirty="0" smtClean="0">
                <a:solidFill>
                  <a:schemeClr val="accent1">
                    <a:lumMod val="75000"/>
                  </a:schemeClr>
                </a:solidFill>
              </a:rPr>
              <a:t>Practice by doing</a:t>
            </a:r>
            <a:endParaRPr lang="en-US" sz="40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9" name="Title 1"/>
          <p:cNvSpPr txBox="1">
            <a:spLocks/>
          </p:cNvSpPr>
          <p:nvPr/>
        </p:nvSpPr>
        <p:spPr bwMode="auto">
          <a:xfrm>
            <a:off x="1524000" y="914400"/>
            <a:ext cx="1905000" cy="5508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2000" dirty="0" smtClean="0">
                <a:solidFill>
                  <a:schemeClr val="accent5">
                    <a:lumMod val="75000"/>
                  </a:schemeClr>
                </a:solidFill>
              </a:rPr>
              <a:t>Capabilities</a:t>
            </a:r>
            <a:endParaRPr lang="en-US" sz="20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0" name="Title 1"/>
          <p:cNvSpPr txBox="1">
            <a:spLocks/>
          </p:cNvSpPr>
          <p:nvPr/>
        </p:nvSpPr>
        <p:spPr bwMode="auto">
          <a:xfrm>
            <a:off x="5181600" y="914400"/>
            <a:ext cx="1905000" cy="5508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2000" dirty="0" smtClean="0">
                <a:solidFill>
                  <a:schemeClr val="accent5">
                    <a:lumMod val="75000"/>
                  </a:schemeClr>
                </a:solidFill>
              </a:rPr>
              <a:t>Techniques</a:t>
            </a:r>
            <a:endParaRPr lang="en-US" sz="20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45" name="Title 1"/>
          <p:cNvSpPr txBox="1">
            <a:spLocks/>
          </p:cNvSpPr>
          <p:nvPr/>
        </p:nvSpPr>
        <p:spPr bwMode="auto">
          <a:xfrm>
            <a:off x="0" y="1828800"/>
            <a:ext cx="1066800" cy="5508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pPr algn="l"/>
            <a:r>
              <a:rPr lang="en-US" sz="2000" dirty="0" smtClean="0">
                <a:solidFill>
                  <a:schemeClr val="accent5">
                    <a:lumMod val="75000"/>
                  </a:schemeClr>
                </a:solidFill>
              </a:rPr>
              <a:t>Deep</a:t>
            </a:r>
            <a:endParaRPr lang="en-US" sz="2000" dirty="0">
              <a:solidFill>
                <a:schemeClr val="accent5">
                  <a:lumMod val="75000"/>
                </a:schemeClr>
              </a:solidFill>
            </a:endParaRPr>
          </a:p>
        </p:txBody>
      </p:sp>
      <p:cxnSp>
        <p:nvCxnSpPr>
          <p:cNvPr id="47" name="Straight Arrow Connector 46"/>
          <p:cNvCxnSpPr/>
          <p:nvPr/>
        </p:nvCxnSpPr>
        <p:spPr bwMode="auto">
          <a:xfrm>
            <a:off x="228600" y="2286000"/>
            <a:ext cx="0" cy="3733800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accent5">
                <a:lumMod val="75000"/>
              </a:schemeClr>
            </a:solidFill>
            <a:prstDash val="solid"/>
            <a:round/>
            <a:headEnd type="arrow"/>
            <a:tailEnd type="arrow"/>
          </a:ln>
          <a:effectLst/>
        </p:spPr>
      </p:cxnSp>
      <p:sp>
        <p:nvSpPr>
          <p:cNvPr id="48" name="Title 1"/>
          <p:cNvSpPr txBox="1">
            <a:spLocks/>
          </p:cNvSpPr>
          <p:nvPr/>
        </p:nvSpPr>
        <p:spPr bwMode="auto">
          <a:xfrm>
            <a:off x="0" y="5867400"/>
            <a:ext cx="1219200" cy="550863"/>
          </a:xfrm>
          <a:prstGeom prst="rect">
            <a:avLst/>
          </a:prstGeom>
          <a:solidFill>
            <a:schemeClr val="tx2">
              <a:alpha val="50000"/>
            </a:schemeClr>
          </a:solidFill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pPr algn="l"/>
            <a:r>
              <a:rPr lang="en-US" sz="2000" dirty="0" smtClean="0">
                <a:solidFill>
                  <a:schemeClr val="accent5">
                    <a:lumMod val="75000"/>
                  </a:schemeClr>
                </a:solidFill>
              </a:rPr>
              <a:t>Shallow</a:t>
            </a:r>
            <a:endParaRPr lang="en-US" sz="2000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73989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Recap: Learning outcomes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600200"/>
            <a:ext cx="8991600" cy="4710113"/>
          </a:xfrm>
        </p:spPr>
        <p:txBody>
          <a:bodyPr/>
          <a:lstStyle/>
          <a:p>
            <a:r>
              <a:rPr lang="en-US" sz="2000" dirty="0" smtClean="0"/>
              <a:t>New ways to experiment on your students in the classroom</a:t>
            </a:r>
          </a:p>
          <a:p>
            <a:pPr lvl="1"/>
            <a:r>
              <a:rPr lang="en-US" sz="3200" dirty="0" smtClean="0"/>
              <a:t>Google "athletic software engineering"</a:t>
            </a:r>
          </a:p>
          <a:p>
            <a:pPr lvl="1"/>
            <a:endParaRPr lang="en-US" sz="4100" dirty="0"/>
          </a:p>
          <a:p>
            <a:endParaRPr lang="en-US" sz="2000" dirty="0" smtClean="0"/>
          </a:p>
          <a:p>
            <a:r>
              <a:rPr lang="en-US" sz="2000" dirty="0" smtClean="0"/>
              <a:t>A simple, open source technology for building course web sites</a:t>
            </a:r>
          </a:p>
          <a:p>
            <a:pPr lvl="1"/>
            <a:r>
              <a:rPr lang="en-US" sz="3200" dirty="0" smtClean="0"/>
              <a:t>Google "</a:t>
            </a:r>
            <a:r>
              <a:rPr lang="en-US" sz="3200" dirty="0" err="1" smtClean="0"/>
              <a:t>Morea</a:t>
            </a:r>
            <a:r>
              <a:rPr lang="en-US" sz="3200" dirty="0" smtClean="0"/>
              <a:t> Framework"</a:t>
            </a:r>
            <a:endParaRPr lang="en-US" sz="3200" dirty="0"/>
          </a:p>
          <a:p>
            <a:endParaRPr lang="en-US" sz="4100" dirty="0"/>
          </a:p>
        </p:txBody>
      </p:sp>
    </p:spTree>
    <p:extLst>
      <p:ext uri="{BB962C8B-B14F-4D97-AF65-F5344CB8AC3E}">
        <p14:creationId xmlns:p14="http://schemas.microsoft.com/office/powerpoint/2010/main" val="4122718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Thank you!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4057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HEBS</a:t>
            </a:r>
            <a:endParaRPr lang="en-US" dirty="0"/>
          </a:p>
        </p:txBody>
      </p:sp>
      <p:pic>
        <p:nvPicPr>
          <p:cNvPr id="4" name="Picture 3" descr="Screen Shot 2014-08-14 at 10.01.18 A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0" t="4724" r="5011" b="11192"/>
          <a:stretch/>
        </p:blipFill>
        <p:spPr>
          <a:xfrm>
            <a:off x="76200" y="838200"/>
            <a:ext cx="8218518" cy="4828609"/>
          </a:xfrm>
          <a:prstGeom prst="rect">
            <a:avLst/>
          </a:prstGeom>
        </p:spPr>
      </p:pic>
      <p:pic>
        <p:nvPicPr>
          <p:cNvPr id="5" name="Picture 4" descr="2014-08-13 11.10.23.jpg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669" t="16248" r="4225" b="10373"/>
          <a:stretch/>
        </p:blipFill>
        <p:spPr>
          <a:xfrm>
            <a:off x="4237074" y="3899545"/>
            <a:ext cx="4906926" cy="2931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0886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WOD DNF Trends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0"/>
            <a:ext cx="8153400" cy="5631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9470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WOD elapsed time trends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9144000" cy="5304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9939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4800"/>
            <a:ext cx="9144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46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08-10 at 8.19.13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294"/>
            <a:ext cx="9144000" cy="6344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6438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Prelude: Bloom's Taxonomy</a:t>
            </a:r>
            <a:endParaRPr lang="en-US" dirty="0"/>
          </a:p>
        </p:txBody>
      </p:sp>
      <p:grpSp>
        <p:nvGrpSpPr>
          <p:cNvPr id="31" name="Group 30"/>
          <p:cNvGrpSpPr/>
          <p:nvPr/>
        </p:nvGrpSpPr>
        <p:grpSpPr>
          <a:xfrm>
            <a:off x="76200" y="1600200"/>
            <a:ext cx="4800600" cy="4876800"/>
            <a:chOff x="304800" y="1600200"/>
            <a:chExt cx="4800600" cy="4876800"/>
          </a:xfrm>
        </p:grpSpPr>
        <p:sp>
          <p:nvSpPr>
            <p:cNvPr id="3" name="Isosceles Triangle 2"/>
            <p:cNvSpPr/>
            <p:nvPr/>
          </p:nvSpPr>
          <p:spPr bwMode="auto">
            <a:xfrm>
              <a:off x="304800" y="1600200"/>
              <a:ext cx="4800600" cy="4876800"/>
            </a:xfrm>
            <a:prstGeom prst="triangle">
              <a:avLst/>
            </a:prstGeom>
            <a:noFill/>
            <a:ln w="50800" cap="flat" cmpd="sng" algn="ctr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Comic Sans MS" charset="0"/>
              </a:endParaRPr>
            </a:p>
          </p:txBody>
        </p:sp>
        <p:cxnSp>
          <p:nvCxnSpPr>
            <p:cNvPr id="6" name="Straight Connector 5"/>
            <p:cNvCxnSpPr/>
            <p:nvPr/>
          </p:nvCxnSpPr>
          <p:spPr bwMode="auto">
            <a:xfrm>
              <a:off x="685800" y="5715000"/>
              <a:ext cx="4038600" cy="0"/>
            </a:xfrm>
            <a:prstGeom prst="line">
              <a:avLst/>
            </a:prstGeom>
            <a:solidFill>
              <a:schemeClr val="accent1"/>
            </a:solidFill>
            <a:ln w="50800" cap="flat" cmpd="sng" algn="ctr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" name="Straight Connector 6"/>
            <p:cNvCxnSpPr/>
            <p:nvPr/>
          </p:nvCxnSpPr>
          <p:spPr bwMode="auto">
            <a:xfrm>
              <a:off x="1066800" y="4876800"/>
              <a:ext cx="3200400" cy="0"/>
            </a:xfrm>
            <a:prstGeom prst="line">
              <a:avLst/>
            </a:prstGeom>
            <a:solidFill>
              <a:schemeClr val="accent1"/>
            </a:solidFill>
            <a:ln w="50800" cap="flat" cmpd="sng" algn="ctr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" name="Straight Connector 8"/>
            <p:cNvCxnSpPr/>
            <p:nvPr/>
          </p:nvCxnSpPr>
          <p:spPr bwMode="auto">
            <a:xfrm>
              <a:off x="1447800" y="4114800"/>
              <a:ext cx="2514600" cy="0"/>
            </a:xfrm>
            <a:prstGeom prst="line">
              <a:avLst/>
            </a:prstGeom>
            <a:solidFill>
              <a:schemeClr val="accent1"/>
            </a:solidFill>
            <a:ln w="50800" cap="flat" cmpd="sng" algn="ctr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1" name="Straight Connector 10"/>
            <p:cNvCxnSpPr/>
            <p:nvPr/>
          </p:nvCxnSpPr>
          <p:spPr bwMode="auto">
            <a:xfrm>
              <a:off x="1828800" y="3352800"/>
              <a:ext cx="1676400" cy="0"/>
            </a:xfrm>
            <a:prstGeom prst="line">
              <a:avLst/>
            </a:prstGeom>
            <a:solidFill>
              <a:schemeClr val="accent1"/>
            </a:solidFill>
            <a:ln w="50800" cap="flat" cmpd="sng" algn="ctr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" name="Straight Connector 12"/>
            <p:cNvCxnSpPr/>
            <p:nvPr/>
          </p:nvCxnSpPr>
          <p:spPr bwMode="auto">
            <a:xfrm>
              <a:off x="2209800" y="2590800"/>
              <a:ext cx="990600" cy="0"/>
            </a:xfrm>
            <a:prstGeom prst="line">
              <a:avLst/>
            </a:prstGeom>
            <a:solidFill>
              <a:schemeClr val="accent1"/>
            </a:solidFill>
            <a:ln w="50800" cap="flat" cmpd="sng" algn="ctr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22" name="Title 1"/>
          <p:cNvSpPr txBox="1">
            <a:spLocks/>
          </p:cNvSpPr>
          <p:nvPr/>
        </p:nvSpPr>
        <p:spPr bwMode="auto">
          <a:xfrm>
            <a:off x="381000" y="3352800"/>
            <a:ext cx="4419600" cy="7794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Analyze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8" name="Title 1"/>
          <p:cNvSpPr txBox="1">
            <a:spLocks/>
          </p:cNvSpPr>
          <p:nvPr/>
        </p:nvSpPr>
        <p:spPr bwMode="auto">
          <a:xfrm>
            <a:off x="381000" y="4114800"/>
            <a:ext cx="4419600" cy="7794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Apply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6" name="Title 1"/>
          <p:cNvSpPr txBox="1">
            <a:spLocks/>
          </p:cNvSpPr>
          <p:nvPr/>
        </p:nvSpPr>
        <p:spPr bwMode="auto">
          <a:xfrm>
            <a:off x="381000" y="5715000"/>
            <a:ext cx="4419600" cy="7794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Remember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7" name="Title 1"/>
          <p:cNvSpPr txBox="1">
            <a:spLocks/>
          </p:cNvSpPr>
          <p:nvPr/>
        </p:nvSpPr>
        <p:spPr bwMode="auto">
          <a:xfrm>
            <a:off x="304800" y="4953000"/>
            <a:ext cx="4419600" cy="7794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Understand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8" name="Title 1"/>
          <p:cNvSpPr txBox="1">
            <a:spLocks/>
          </p:cNvSpPr>
          <p:nvPr/>
        </p:nvSpPr>
        <p:spPr bwMode="auto">
          <a:xfrm>
            <a:off x="381000" y="1752600"/>
            <a:ext cx="4419600" cy="7794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Create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5" name="Title 1"/>
          <p:cNvSpPr txBox="1">
            <a:spLocks/>
          </p:cNvSpPr>
          <p:nvPr/>
        </p:nvSpPr>
        <p:spPr bwMode="auto">
          <a:xfrm>
            <a:off x="381000" y="2590800"/>
            <a:ext cx="4419600" cy="7794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Evaluate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grpSp>
        <p:nvGrpSpPr>
          <p:cNvPr id="32" name="Group 31"/>
          <p:cNvGrpSpPr/>
          <p:nvPr/>
        </p:nvGrpSpPr>
        <p:grpSpPr>
          <a:xfrm rot="10800000">
            <a:off x="3733800" y="1600200"/>
            <a:ext cx="4800600" cy="4876800"/>
            <a:chOff x="304800" y="1600200"/>
            <a:chExt cx="4800600" cy="4876800"/>
          </a:xfrm>
        </p:grpSpPr>
        <p:sp>
          <p:nvSpPr>
            <p:cNvPr id="33" name="Isosceles Triangle 32"/>
            <p:cNvSpPr/>
            <p:nvPr/>
          </p:nvSpPr>
          <p:spPr bwMode="auto">
            <a:xfrm>
              <a:off x="304800" y="1600200"/>
              <a:ext cx="4800600" cy="4876800"/>
            </a:xfrm>
            <a:prstGeom prst="triangle">
              <a:avLst/>
            </a:prstGeom>
            <a:noFill/>
            <a:ln w="50800" cap="flat" cmpd="sng" algn="ctr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Comic Sans MS" charset="0"/>
              </a:endParaRPr>
            </a:p>
          </p:txBody>
        </p:sp>
        <p:cxnSp>
          <p:nvCxnSpPr>
            <p:cNvPr id="34" name="Straight Connector 33"/>
            <p:cNvCxnSpPr/>
            <p:nvPr/>
          </p:nvCxnSpPr>
          <p:spPr bwMode="auto">
            <a:xfrm>
              <a:off x="685800" y="5715000"/>
              <a:ext cx="4038600" cy="0"/>
            </a:xfrm>
            <a:prstGeom prst="line">
              <a:avLst/>
            </a:prstGeom>
            <a:solidFill>
              <a:schemeClr val="accent1"/>
            </a:solidFill>
            <a:ln w="50800" cap="flat" cmpd="sng" algn="ctr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5" name="Straight Connector 34"/>
            <p:cNvCxnSpPr/>
            <p:nvPr/>
          </p:nvCxnSpPr>
          <p:spPr bwMode="auto">
            <a:xfrm>
              <a:off x="1066800" y="4876800"/>
              <a:ext cx="3200400" cy="0"/>
            </a:xfrm>
            <a:prstGeom prst="line">
              <a:avLst/>
            </a:prstGeom>
            <a:solidFill>
              <a:schemeClr val="accent1"/>
            </a:solidFill>
            <a:ln w="50800" cap="flat" cmpd="sng" algn="ctr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6" name="Straight Connector 35"/>
            <p:cNvCxnSpPr/>
            <p:nvPr/>
          </p:nvCxnSpPr>
          <p:spPr bwMode="auto">
            <a:xfrm>
              <a:off x="1447800" y="4114800"/>
              <a:ext cx="2514600" cy="0"/>
            </a:xfrm>
            <a:prstGeom prst="line">
              <a:avLst/>
            </a:prstGeom>
            <a:solidFill>
              <a:schemeClr val="accent1"/>
            </a:solidFill>
            <a:ln w="50800" cap="flat" cmpd="sng" algn="ctr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7" name="Straight Connector 36"/>
            <p:cNvCxnSpPr/>
            <p:nvPr/>
          </p:nvCxnSpPr>
          <p:spPr bwMode="auto">
            <a:xfrm>
              <a:off x="1828800" y="3352800"/>
              <a:ext cx="1676400" cy="0"/>
            </a:xfrm>
            <a:prstGeom prst="line">
              <a:avLst/>
            </a:prstGeom>
            <a:solidFill>
              <a:schemeClr val="accent1"/>
            </a:solidFill>
            <a:ln w="50800" cap="flat" cmpd="sng" algn="ctr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8" name="Straight Connector 37"/>
            <p:cNvCxnSpPr/>
            <p:nvPr/>
          </p:nvCxnSpPr>
          <p:spPr bwMode="auto">
            <a:xfrm>
              <a:off x="2209800" y="2590800"/>
              <a:ext cx="990600" cy="0"/>
            </a:xfrm>
            <a:prstGeom prst="line">
              <a:avLst/>
            </a:prstGeom>
            <a:solidFill>
              <a:schemeClr val="accent1"/>
            </a:solidFill>
            <a:ln w="50800" cap="flat" cmpd="sng" algn="ctr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39" name="Title 1"/>
          <p:cNvSpPr txBox="1">
            <a:spLocks/>
          </p:cNvSpPr>
          <p:nvPr/>
        </p:nvSpPr>
        <p:spPr bwMode="auto">
          <a:xfrm>
            <a:off x="4038600" y="3200400"/>
            <a:ext cx="4419600" cy="7794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Discussion group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0" name="Title 1"/>
          <p:cNvSpPr txBox="1">
            <a:spLocks/>
          </p:cNvSpPr>
          <p:nvPr/>
        </p:nvSpPr>
        <p:spPr bwMode="auto">
          <a:xfrm>
            <a:off x="4038600" y="3962400"/>
            <a:ext cx="4419600" cy="7794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Demonstration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1" name="Title 1"/>
          <p:cNvSpPr txBox="1">
            <a:spLocks/>
          </p:cNvSpPr>
          <p:nvPr/>
        </p:nvSpPr>
        <p:spPr bwMode="auto">
          <a:xfrm>
            <a:off x="4038600" y="5562600"/>
            <a:ext cx="4419600" cy="7794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Lecture/Reading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2" name="Title 1"/>
          <p:cNvSpPr txBox="1">
            <a:spLocks/>
          </p:cNvSpPr>
          <p:nvPr/>
        </p:nvSpPr>
        <p:spPr bwMode="auto">
          <a:xfrm>
            <a:off x="3962400" y="4724400"/>
            <a:ext cx="4419600" cy="7794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Audio-Visual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3" name="Title 1"/>
          <p:cNvSpPr txBox="1">
            <a:spLocks/>
          </p:cNvSpPr>
          <p:nvPr/>
        </p:nvSpPr>
        <p:spPr bwMode="auto">
          <a:xfrm>
            <a:off x="4038600" y="1600200"/>
            <a:ext cx="4419600" cy="7794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Teach others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4" name="Title 1"/>
          <p:cNvSpPr txBox="1">
            <a:spLocks/>
          </p:cNvSpPr>
          <p:nvPr/>
        </p:nvSpPr>
        <p:spPr bwMode="auto">
          <a:xfrm>
            <a:off x="4038600" y="2438400"/>
            <a:ext cx="4419600" cy="7794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Practice by doing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5" name="Title 1"/>
          <p:cNvSpPr txBox="1">
            <a:spLocks/>
          </p:cNvSpPr>
          <p:nvPr/>
        </p:nvSpPr>
        <p:spPr bwMode="auto">
          <a:xfrm>
            <a:off x="8305800" y="5638800"/>
            <a:ext cx="777240" cy="59436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</a:rPr>
              <a:t>10%</a:t>
            </a:r>
            <a:endParaRPr lang="en-US" sz="20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6" name="Title 1"/>
          <p:cNvSpPr txBox="1">
            <a:spLocks/>
          </p:cNvSpPr>
          <p:nvPr/>
        </p:nvSpPr>
        <p:spPr bwMode="auto">
          <a:xfrm>
            <a:off x="8305800" y="4800600"/>
            <a:ext cx="777240" cy="59436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</a:rPr>
              <a:t>20%</a:t>
            </a:r>
            <a:endParaRPr lang="en-US" sz="20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7" name="Title 1"/>
          <p:cNvSpPr txBox="1">
            <a:spLocks/>
          </p:cNvSpPr>
          <p:nvPr/>
        </p:nvSpPr>
        <p:spPr bwMode="auto">
          <a:xfrm>
            <a:off x="8305800" y="4114800"/>
            <a:ext cx="777240" cy="59436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</a:rPr>
              <a:t>30%</a:t>
            </a:r>
            <a:endParaRPr lang="en-US" sz="20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8" name="Title 1"/>
          <p:cNvSpPr txBox="1">
            <a:spLocks/>
          </p:cNvSpPr>
          <p:nvPr/>
        </p:nvSpPr>
        <p:spPr bwMode="auto">
          <a:xfrm>
            <a:off x="8305800" y="3352800"/>
            <a:ext cx="777240" cy="59436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</a:rPr>
              <a:t>50%</a:t>
            </a:r>
            <a:endParaRPr lang="en-US" sz="20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9" name="Title 1"/>
          <p:cNvSpPr txBox="1">
            <a:spLocks/>
          </p:cNvSpPr>
          <p:nvPr/>
        </p:nvSpPr>
        <p:spPr bwMode="auto">
          <a:xfrm>
            <a:off x="8305800" y="2514600"/>
            <a:ext cx="777240" cy="59436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</a:rPr>
              <a:t>75%</a:t>
            </a:r>
            <a:endParaRPr lang="en-US" sz="20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0" name="Title 1"/>
          <p:cNvSpPr txBox="1">
            <a:spLocks/>
          </p:cNvSpPr>
          <p:nvPr/>
        </p:nvSpPr>
        <p:spPr bwMode="auto">
          <a:xfrm>
            <a:off x="8305800" y="1676400"/>
            <a:ext cx="777240" cy="59436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</a:rPr>
              <a:t>90%</a:t>
            </a:r>
            <a:endParaRPr lang="en-US" sz="20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2" name="Title 1"/>
          <p:cNvSpPr txBox="1">
            <a:spLocks/>
          </p:cNvSpPr>
          <p:nvPr/>
        </p:nvSpPr>
        <p:spPr bwMode="auto">
          <a:xfrm>
            <a:off x="1524000" y="914400"/>
            <a:ext cx="1905000" cy="5508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2000" dirty="0" smtClean="0">
                <a:solidFill>
                  <a:schemeClr val="accent5">
                    <a:lumMod val="75000"/>
                  </a:schemeClr>
                </a:solidFill>
              </a:rPr>
              <a:t>Capabilities</a:t>
            </a:r>
            <a:endParaRPr lang="en-US" sz="20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53" name="Title 1"/>
          <p:cNvSpPr txBox="1">
            <a:spLocks/>
          </p:cNvSpPr>
          <p:nvPr/>
        </p:nvSpPr>
        <p:spPr bwMode="auto">
          <a:xfrm>
            <a:off x="5181600" y="914400"/>
            <a:ext cx="1905000" cy="5508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2000" dirty="0" smtClean="0">
                <a:solidFill>
                  <a:schemeClr val="accent5">
                    <a:lumMod val="75000"/>
                  </a:schemeClr>
                </a:solidFill>
              </a:rPr>
              <a:t>Techniques</a:t>
            </a:r>
            <a:endParaRPr lang="en-US" sz="20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54" name="Title 1"/>
          <p:cNvSpPr txBox="1">
            <a:spLocks/>
          </p:cNvSpPr>
          <p:nvPr/>
        </p:nvSpPr>
        <p:spPr bwMode="auto">
          <a:xfrm>
            <a:off x="7270987" y="914400"/>
            <a:ext cx="1905000" cy="5508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pPr algn="r"/>
            <a:r>
              <a:rPr lang="en-US" sz="2000" dirty="0" smtClean="0">
                <a:solidFill>
                  <a:schemeClr val="accent5">
                    <a:lumMod val="75000"/>
                  </a:schemeClr>
                </a:solidFill>
              </a:rPr>
              <a:t>Retention</a:t>
            </a:r>
            <a:endParaRPr lang="en-US" sz="20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55" name="Title 1"/>
          <p:cNvSpPr txBox="1">
            <a:spLocks/>
          </p:cNvSpPr>
          <p:nvPr/>
        </p:nvSpPr>
        <p:spPr bwMode="auto">
          <a:xfrm>
            <a:off x="0" y="1828800"/>
            <a:ext cx="1066800" cy="5508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pPr algn="l"/>
            <a:r>
              <a:rPr lang="en-US" sz="2000" dirty="0" smtClean="0">
                <a:solidFill>
                  <a:schemeClr val="accent5">
                    <a:lumMod val="75000"/>
                  </a:schemeClr>
                </a:solidFill>
              </a:rPr>
              <a:t>Deep</a:t>
            </a:r>
            <a:endParaRPr lang="en-US" sz="2000" dirty="0">
              <a:solidFill>
                <a:schemeClr val="accent5">
                  <a:lumMod val="75000"/>
                </a:schemeClr>
              </a:solidFill>
            </a:endParaRPr>
          </a:p>
        </p:txBody>
      </p:sp>
      <p:cxnSp>
        <p:nvCxnSpPr>
          <p:cNvPr id="57" name="Straight Arrow Connector 56"/>
          <p:cNvCxnSpPr/>
          <p:nvPr/>
        </p:nvCxnSpPr>
        <p:spPr bwMode="auto">
          <a:xfrm>
            <a:off x="228600" y="2286000"/>
            <a:ext cx="0" cy="3733800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accent5">
                <a:lumMod val="75000"/>
              </a:schemeClr>
            </a:solidFill>
            <a:prstDash val="solid"/>
            <a:round/>
            <a:headEnd type="arrow"/>
            <a:tailEnd type="arrow"/>
          </a:ln>
          <a:effectLst/>
        </p:spPr>
      </p:cxnSp>
      <p:sp>
        <p:nvSpPr>
          <p:cNvPr id="51" name="Title 1"/>
          <p:cNvSpPr txBox="1">
            <a:spLocks/>
          </p:cNvSpPr>
          <p:nvPr/>
        </p:nvSpPr>
        <p:spPr bwMode="auto">
          <a:xfrm>
            <a:off x="0" y="5867400"/>
            <a:ext cx="1219200" cy="550863"/>
          </a:xfrm>
          <a:prstGeom prst="rect">
            <a:avLst/>
          </a:prstGeom>
          <a:solidFill>
            <a:schemeClr val="tx2">
              <a:alpha val="50000"/>
            </a:schemeClr>
          </a:solidFill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pPr algn="l"/>
            <a:r>
              <a:rPr lang="en-US" sz="2000" dirty="0" smtClean="0">
                <a:solidFill>
                  <a:schemeClr val="accent5">
                    <a:lumMod val="75000"/>
                  </a:schemeClr>
                </a:solidFill>
              </a:rPr>
              <a:t>Shallow</a:t>
            </a:r>
            <a:endParaRPr lang="en-US" sz="2000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24170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Evolution of my pedagogy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417" b="99103" l="4839" r="93629">
                        <a14:foregroundMark x1="51613" y1="35202" x2="51613" y2="35202"/>
                        <a14:foregroundMark x1="38065" y1="44619" x2="38065" y2="44619"/>
                        <a14:foregroundMark x1="23952" y1="47982" x2="23952" y2="47982"/>
                        <a14:foregroundMark x1="13226" y1="59417" x2="13226" y2="59417"/>
                        <a14:foregroundMark x1="85323" y1="36099" x2="85323" y2="3609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6200" y="1600199"/>
            <a:ext cx="9067800" cy="3261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2867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2013-03-rbrewer-defens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50800" cap="flat" cmpd="sng" algn="ctr">
          <a:solidFill>
            <a:schemeClr val="tx1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600" b="1" i="0" u="none" strike="noStrike" cap="none" normalizeH="0" baseline="0">
            <a:ln>
              <a:noFill/>
            </a:ln>
            <a:solidFill>
              <a:schemeClr val="tx2"/>
            </a:solidFill>
            <a:effectLst/>
            <a:latin typeface="Comic Sans M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50800" cap="flat" cmpd="sng" algn="ctr">
          <a:solidFill>
            <a:schemeClr val="tx2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>
            <a:ln>
              <a:noFill/>
            </a:ln>
            <a:solidFill>
              <a:schemeClr val="tx2"/>
            </a:solidFill>
            <a:effectLst/>
            <a:latin typeface="Comic Sans MS" charset="0"/>
          </a:defRPr>
        </a:defPPr>
      </a:lstStyle>
    </a:lnDef>
    <a:txDef>
      <a:spPr>
        <a:noFill/>
      </a:spPr>
      <a:bodyPr wrap="none" rtlCol="0">
        <a:spAutoFit/>
      </a:bodyPr>
      <a:lstStyle>
        <a:defPPr>
          <a:defRPr dirty="0" err="1" smtClean="0">
            <a:solidFill>
              <a:schemeClr val="tx1"/>
            </a:solidFill>
            <a:latin typeface="+mn-lt"/>
          </a:defRPr>
        </a:defPPr>
      </a:lstStyle>
    </a:tx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17637</TotalTime>
  <Words>1016</Words>
  <Application>Microsoft Macintosh PowerPoint</Application>
  <PresentationFormat>On-screen Show (4:3)</PresentationFormat>
  <Paragraphs>261</Paragraphs>
  <Slides>79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79</vt:i4>
      </vt:variant>
    </vt:vector>
  </HeadingPairs>
  <TitlesOfParts>
    <vt:vector size="80" baseType="lpstr">
      <vt:lpstr>2013-03-rbrewer-defense</vt:lpstr>
      <vt:lpstr>When students sprint: Experiences with  Athletic Software Engineering</vt:lpstr>
      <vt:lpstr>PowerPoint Presentation</vt:lpstr>
      <vt:lpstr>PowerPoint Presentation</vt:lpstr>
      <vt:lpstr>PowerPoint Presentation</vt:lpstr>
      <vt:lpstr>Learning outcomes</vt:lpstr>
      <vt:lpstr>Prelude: Bloom's Taxonomy</vt:lpstr>
      <vt:lpstr>Prelude: Bloom's Taxonomy</vt:lpstr>
      <vt:lpstr>Prelude: Bloom's Taxonomy</vt:lpstr>
      <vt:lpstr>Evolution of my pedagogy</vt:lpstr>
      <vt:lpstr>How can I create "deep" learning in my courses?</vt:lpstr>
      <vt:lpstr>Approach: Survey text + lecture</vt:lpstr>
      <vt:lpstr>Result</vt:lpstr>
      <vt:lpstr>Approach: Community projects</vt:lpstr>
      <vt:lpstr>Result</vt:lpstr>
      <vt:lpstr>Approach: Flipped classroom</vt:lpstr>
      <vt:lpstr>Result</vt:lpstr>
      <vt:lpstr>Approach: Super Metrics!</vt:lpstr>
      <vt:lpstr>Result</vt:lpstr>
      <vt:lpstr>Approach:   Athletic Software Engineering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So, where's the "athletic"?</vt:lpstr>
      <vt:lpstr>Making it athletic</vt:lpstr>
      <vt:lpstr>Making it athletic</vt:lpstr>
      <vt:lpstr>Making it athletic</vt:lpstr>
      <vt:lpstr>Making it athletic</vt:lpstr>
      <vt:lpstr>Example</vt:lpstr>
      <vt:lpstr>PowerPoint Presentation</vt:lpstr>
      <vt:lpstr>PowerPoint Presentation</vt:lpstr>
      <vt:lpstr>PowerPoint Presentation</vt:lpstr>
      <vt:lpstr>Question:  How to assess if a student has achieved "fluency"?</vt:lpstr>
      <vt:lpstr>Answer:  The "WOD" (Workout of the Day)</vt:lpstr>
      <vt:lpstr>WOD Logistics</vt:lpstr>
      <vt:lpstr>Each student has an envelope</vt:lpstr>
      <vt:lpstr>Envelopes contain index card</vt:lpstr>
      <vt:lpstr>Students get their card</vt:lpstr>
      <vt:lpstr>Once class is ready:   I provide URL to WOD  and start timer</vt:lpstr>
      <vt:lpstr>Students race against the clock</vt:lpstr>
      <vt:lpstr>When finished, students raise hand</vt:lpstr>
      <vt:lpstr>Early finishers wait outside</vt:lpstr>
      <vt:lpstr>After class, I check submission</vt:lpstr>
      <vt:lpstr>3 Steps to Athletic Learning</vt:lpstr>
      <vt:lpstr>So how did this work out?</vt:lpstr>
      <vt:lpstr>Outcome: WODs are stressful...</vt:lpstr>
      <vt:lpstr>... but humans habituate</vt:lpstr>
      <vt:lpstr>Outcome: Students practiced!</vt:lpstr>
      <vt:lpstr>Practice WOD statistics</vt:lpstr>
      <vt:lpstr>For the first time in 25 years, students solve my homework assignments multiple times.</vt:lpstr>
      <vt:lpstr>Outcome: Increased confidence</vt:lpstr>
      <vt:lpstr>Outcome: students like it</vt:lpstr>
      <vt:lpstr>Student Evaluations</vt:lpstr>
      <vt:lpstr>Student Evaluations</vt:lpstr>
      <vt:lpstr>Student Evaluations</vt:lpstr>
      <vt:lpstr>Student Evaluations</vt:lpstr>
      <vt:lpstr>Preliminary Lessons Learned</vt:lpstr>
      <vt:lpstr>Preliminary Lessons Learned</vt:lpstr>
      <vt:lpstr>Preliminary Lessons Learned</vt:lpstr>
      <vt:lpstr>What about next time? </vt:lpstr>
      <vt:lpstr>PowerPoint Presentation</vt:lpstr>
      <vt:lpstr>PowerPoint Presentation</vt:lpstr>
      <vt:lpstr>PowerPoint Presentation</vt:lpstr>
      <vt:lpstr>PowerPoint Presentation</vt:lpstr>
      <vt:lpstr>Modules</vt:lpstr>
      <vt:lpstr>Recap: Bloom's Taxonomy</vt:lpstr>
      <vt:lpstr>Recap: Bloom's Taxonomy</vt:lpstr>
      <vt:lpstr>Recap: Learning outcomes</vt:lpstr>
      <vt:lpstr>Thank you!</vt:lpstr>
      <vt:lpstr>HEBS</vt:lpstr>
      <vt:lpstr>WOD DNF Trends</vt:lpstr>
      <vt:lpstr>WOD elapsed time trends</vt:lpstr>
      <vt:lpstr>PowerPoint Presentation</vt:lpstr>
      <vt:lpstr>PowerPoint Presentation</vt:lpstr>
    </vt:vector>
  </TitlesOfParts>
  <Company>Laboratory for Interactive Learning Technologies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WattDepot: A System for Power Data Storage &amp; Analysis</dc:title>
  <dc:creator>Robert Brewer</dc:creator>
  <cp:lastModifiedBy>Philip Johnson</cp:lastModifiedBy>
  <cp:revision>1321</cp:revision>
  <cp:lastPrinted>2014-08-13T22:08:30Z</cp:lastPrinted>
  <dcterms:created xsi:type="dcterms:W3CDTF">2011-11-17T07:19:41Z</dcterms:created>
  <dcterms:modified xsi:type="dcterms:W3CDTF">2014-12-02T21:49:26Z</dcterms:modified>
</cp:coreProperties>
</file>